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Current source: corrected October 13, 2026 workbook. SUMMARY; Proforma; Lot Pricing Worksheet. https://indianadunesclub.pplx.app/downloads/Indiana-Dunes-Club-Financials-and-Proforma.xlsx</a:t>
            </a:r>
          </a:p>
          <a:p>
            <a:r>
              <a:t>All figures are sponsor planning assumptions. Preserve separate horizontal and vertical scopes. Acquisition=0 is not verified free land. Investor terms and legal/tax eligibility require confirmation.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Current source: corrected October 13, 2026 workbook. Lot Pricing Worksheet!A2:P12. https://indianadunesclub.pplx.app/downloads/Indiana-Dunes-Club-Financials-and-Proforma.xlsx</a:t>
            </a:r>
          </a:p>
          <a:p>
            <a:r>
              <a:t>All figures are sponsor planning assumptions. Preserve separate horizontal and vertical scopes. Acquisition=0 is not verified free land. Investor terms and legal/tax eligibility require confirmation.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Current source: corrected October 13, 2026 workbook. Lot Pricing Worksheet!I2:P12. https://indianadunesclub.pplx.app/downloads/Indiana-Dunes-Club-Financials-and-Proforma.xlsx</a:t>
            </a:r>
          </a:p>
          <a:p>
            <a:r>
              <a:t>All figures are sponsor planning assumptions. Preserve separate horizontal and vertical scopes. Acquisition=0 is not verified free land. Investor terms and legal/tax eligibility require confirmation.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Current source: corrected October 13, 2026 workbook. SUMMARY!E32; Lot Pricing Worksheet!G12, M12, P12. https://indianadunesclub.pplx.app/downloads/Indiana-Dunes-Club-Financials-and-Proforma.xlsx</a:t>
            </a:r>
          </a:p>
          <a:p>
            <a:r>
              <a:t>All figures are sponsor planning assumptions. Preserve separate horizontal and vertical scopes. Acquisition=0 is not verified free land. Investor terms and legal/tax eligibility require confirmation.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Current source: corrected October 13, 2026 workbook. SUMMARY!E24:E32. https://indianadunesclub.pplx.app/downloads/Indiana-Dunes-Club-Financials-and-Proforma.xlsx</a:t>
            </a:r>
          </a:p>
          <a:p>
            <a:r>
              <a:t>All figures are sponsor planning assumptions. Preserve separate horizontal and vertical scopes. Acquisition=0 is not verified free land. Investor terms and legal/tax eligibility require confirmation.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Current source: corrected October 13, 2026 workbook. SUMMARY!K25:K27, E32, K39. https://indianadunesclub.pplx.app/downloads/Indiana-Dunes-Club-Financials-and-Proforma.xlsx</a:t>
            </a:r>
          </a:p>
          <a:p>
            <a:r>
              <a:t>All figures are sponsor planning assumptions. Preserve separate horizontal and vertical scopes. Acquisition=0 is not verified free land. Investor terms and legal/tax eligibility require confirmation.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Current source: corrected October 13, 2026 workbook. SUMMARY!G6:G10; Proforma!BH:BL. https://indianadunesclub.pplx.app/downloads/Indiana-Dunes-Club-Financials-and-Proforma.xlsx</a:t>
            </a:r>
          </a:p>
          <a:p>
            <a:r>
              <a:t>All figures are sponsor planning assumptions. Preserve separate horizontal and vertical scopes. Acquisition=0 is not verified free land. Investor terms and legal/tax eligibility require confirmation.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Current source: corrected October 13, 2026 workbook. Proforma!F:BC; SUMMARY!K41. https://indianadunesclub.pplx.app/downloads/Indiana-Dunes-Club-Financials-and-Proforma.xlsx</a:t>
            </a:r>
          </a:p>
          <a:p>
            <a:r>
              <a:t>All figures are sponsor planning assumptions. Preserve separate horizontal and vertical scopes. Acquisition=0 is not verified free land. Investor terms and legal/tax eligibility require confirmation.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Current source: corrected October 13, 2026 workbook. Lot Pricing Worksheet!G12; SUMMARY!K25. https://indianadunesclub.pplx.app/downloads/Indiana-Dunes-Club-Financials-and-Proforma.xlsx</a:t>
            </a:r>
          </a:p>
          <a:p>
            <a:r>
              <a:t>All figures are sponsor planning assumptions. Preserve separate horizontal and vertical scopes. Acquisition=0 is not verified free land. Investor terms and legal/tax eligibility require confirmation.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Current source: corrected October 13, 2026 workbook. Lot Pricing Worksheet!row 5. https://indianadunesclub.pplx.app/downloads/Indiana-Dunes-Club-Financials-and-Proforma.xlsx</a:t>
            </a:r>
          </a:p>
          <a:p>
            <a:r>
              <a:t>All figures are sponsor planning assumptions. Preserve separate horizontal and vertical scopes. Acquisition=0 is not verified free land. Investor terms and legal/tax eligibility require confirmation.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Current source: corrected October 13, 2026 workbook. Lot Pricing Worksheet; SUMMARY scope limitations. https://indianadunesclub.pplx.app/downloads/Indiana-Dunes-Club-Financials-and-Proforma.xlsx</a:t>
            </a:r>
          </a:p>
          <a:p>
            <a:r>
              <a:t>All figures are sponsor planning assumptions. Preserve separate horizontal and vertical scopes. Acquisition=0 is not verified free land. Investor terms and legal/tax eligibility require confirmation.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Current source: corrected October 13, 2026 workbook. SUMMARY!K9:K11. https://indianadunesclub.pplx.app/downloads/Indiana-Dunes-Club-Financials-and-Proforma.xlsx</a:t>
            </a:r>
          </a:p>
          <a:p>
            <a:r>
              <a:t>All figures are sponsor planning assumptions. Preserve separate horizontal and vertical scopes. Acquisition=0 is not verified free land. Investor terms and legal/tax eligibility require confirmation.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Current source: corrected October 13, 2026 workbook. SUMMARY; Proforma; Lot Pricing Worksheet. https://indianadunesclub.pplx.app/downloads/Indiana-Dunes-Club-Financials-and-Proforma.xlsx</a:t>
            </a:r>
          </a:p>
          <a:p>
            <a:r>
              <a:t>All figures are sponsor planning assumptions. Preserve separate horizontal and vertical scopes. Acquisition=0 is not verified free land. Investor terms and legal/tax eligibility require confirmation.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Current source: corrected October 13, 2026 workbook. SUMMARY; Proforma; Lot Pricing Worksheet. https://indianadunesclub.pplx.app/downloads/Indiana-Dunes-Club-Financials-and-Proforma.xlsx</a:t>
            </a:r>
          </a:p>
          <a:p>
            <a:r>
              <a:t>All figures are sponsor planning assumptions. Preserve separate horizontal and vertical scopes. Acquisition=0 is not verified free land. Investor terms and legal/tax eligibility require confirmation.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1.png"/><Relationship Id="rId5" Type="http://schemas.openxmlformats.org/officeDocument/2006/relationships/hyperlink" Target="https://indianadunesclub.pplx.app/downloads/Indiana-Dunes-Club-Financials-and-Proforma.xlsx" TargetMode="External"/><Relationship Id="rId6" Type="http://schemas.openxmlformats.org/officeDocument/2006/relationships/image" Target="../media/image-2-1.jpe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1.png"/><Relationship Id="rId5" Type="http://schemas.openxmlformats.org/officeDocument/2006/relationships/hyperlink" Target="https://indianadunesclub.pplx.app/downloads/Indiana-Dunes-Club-Financials-and-Proforma.xlsx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Relationship Id="rId4" Type="http://schemas.openxmlformats.org/officeDocument/2006/relationships/image" Target="../media/image1.png"/><Relationship Id="rId5" Type="http://schemas.openxmlformats.org/officeDocument/2006/relationships/hyperlink" Target="https://indianadunesclub.pplx.app/downloads/Indiana-Dunes-Club-Financials-and-Proforma.xlsx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.png"/><Relationship Id="rId5" Type="http://schemas.openxmlformats.org/officeDocument/2006/relationships/hyperlink" Target="https://indianadunesclub.pplx.app/downloads/Indiana-Dunes-Club-Financials-and-Proforma.xlsx" TargetMode="Externa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Relationship Id="rId6" Type="http://schemas.openxmlformats.org/officeDocument/2006/relationships/image" Target="../media/image1.png"/><Relationship Id="rId7" Type="http://schemas.openxmlformats.org/officeDocument/2006/relationships/hyperlink" Target="https://indianadunesclub.pplx.app/downloads/Indiana-Dunes-Club-Financials-and-Proforma.xlsx" TargetMode="Externa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hyperlink" Target="https://indianadunesclub.pplx.app/downloads/Indiana-Dunes-Club-Financials-and-Proforma.xlsx" TargetMode="Externa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1.png"/><Relationship Id="rId5" Type="http://schemas.openxmlformats.org/officeDocument/2006/relationships/hyperlink" Target="https://indianadunesclub.pplx.app/downloads/Indiana-Dunes-Club-Financials-and-Proforma.xls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hyperlink" Target="https://indianadunesclub.pplx.app/downloads/Indiana-Dunes-Club-Financials-and-Proforma.xlsx" TargetMode="Externa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hyperlink" Target="https://indianadunesclub.pplx.app/downloads/Indiana-Dunes-Club-Financials-and-Proforma.xlsx" TargetMode="Externa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hyperlink" Target="https://indianadunesclub.pplx.app/downloads/Indiana-Dunes-Club-Financials-and-Proforma.xlsx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hyperlink" Target="https://indianadunesclub.pplx.app/downloads/Indiana-Dunes-Club-Financials-and-Proforma.xlsx" TargetMode="Externa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hyperlink" Target="https://indianadunesclub.pplx.app/downloads/Indiana-Dunes-Club-Financials-and-Proforma.xlsx" TargetMode="Externa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hyperlink" Target="https://indianadunesclub.pplx.app/downloads/Indiana-Dunes-Club-Financials-and-Proforma.xlsx" TargetMode="Externa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hyperlink" Target="https://indianadunesclub.pplx.app/downloads/Indiana-Dunes-Club-Financials-and-Proforma.xlsx" TargetMode="External"/><Relationship Id="rId5" Type="http://schemas.openxmlformats.org/officeDocument/2006/relationships/hyperlink" Target="https://indianadunesclub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508760" cy="552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0" y="292608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SOLO INVESTOR  /  OCTOBER 13,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78992"/>
            <a:ext cx="1115568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Indiana Dunes Club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965960"/>
            <a:ext cx="111099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647079"/>
                </a:solidFill>
                <a:latin typeface="Calibri"/>
              </a:defRPr>
            </a:pPr>
            <a:r>
              <a:t>Reconciled investment planning basis | 88-home program | One current source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080760"/>
            <a:ext cx="109728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Sponsor planning assumptions. Not an offer, guaranteed return, appraisal or approval.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73368"/>
            <a:ext cx="107899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Source cells: SUMMARY; Proforma; Lot Pricing Worksheet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107899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647079"/>
                </a:solidFill>
                <a:latin typeface="Calibri"/>
              </a:defRPr>
            </a:pPr>
            <a:r>
              <a:rPr>
                <a:hlinkClick r:id="rId5"/>
              </a:rPr>
              <a:t>https://indianadunesclub.pplx.app/downloads/Indiana-Dunes-Club-Financials-and-Proforma.xlsx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0" y="6537960"/>
            <a:ext cx="2743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1</a:t>
            </a:r>
          </a:p>
        </p:txBody>
      </p:sp>
      <p:pic>
        <p:nvPicPr>
          <p:cNvPr id="10" name="Picture 9" descr="image.jpe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2756" y="2651759"/>
            <a:ext cx="4565286" cy="310896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02920" y="2743200"/>
            <a:ext cx="530352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800" b="0">
                <a:solidFill>
                  <a:srgbClr val="365467"/>
                </a:solidFill>
                <a:latin typeface="Georgia"/>
              </a:defRPr>
            </a:pPr>
            <a:r>
              <a:t>Solo Investor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3520440"/>
            <a:ext cx="5212080" cy="10058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300" b="0">
                <a:solidFill>
                  <a:srgbClr val="365467"/>
                </a:solidFill>
                <a:latin typeface="Calibri"/>
              </a:defRPr>
            </a:pPr>
            <a:r>
              <a:t>88-home horizontal development model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4800600"/>
            <a:ext cx="512064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283E4C"/>
                </a:solidFill>
                <a:latin typeface="Calibri"/>
              </a:defRPr>
            </a:pPr>
            <a:r>
              <a:t>Corrected workbook, current assumptions, and the outstanding diligence items. No implied investor IRR or tax benefit.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508760" cy="552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0" y="292608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SOLO INVESTOR  /  OCTOBER 13,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78992"/>
            <a:ext cx="1115568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88 homes across 10 priced product rows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965960"/>
            <a:ext cx="111099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647079"/>
                </a:solidFill>
                <a:latin typeface="Calibri"/>
              </a:defRPr>
            </a:pPr>
            <a:r>
              <a:t>Current sponsor program; not certification of an approved plat.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080760"/>
            <a:ext cx="109728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Sponsor planning assumptions. Not an offer, guaranteed return, appraisal or approval.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73368"/>
            <a:ext cx="107899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Source cells: Lot Pricing Worksheet!A2:P12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107899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647079"/>
                </a:solidFill>
                <a:latin typeface="Calibri"/>
              </a:defRPr>
            </a:pPr>
            <a:r>
              <a:rPr>
                <a:hlinkClick r:id="rId5"/>
              </a:rPr>
              <a:t>https://indianadunesclub.pplx.app/downloads/Indiana-Dunes-Club-Financials-and-Proforma.xlsx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0" y="6537960"/>
            <a:ext cx="2743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2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2542032"/>
            <a:ext cx="4572000" cy="384048"/>
          </a:xfrm>
          <a:prstGeom prst="rect">
            <a:avLst/>
          </a:prstGeom>
          <a:solidFill>
            <a:srgbClr val="3654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12648" y="2624327"/>
            <a:ext cx="4352544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5F0E8"/>
                </a:solidFill>
                <a:latin typeface="Calibri"/>
              </a:defRPr>
            </a:pPr>
            <a:r>
              <a:t>Product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74920" y="2542032"/>
            <a:ext cx="1188720" cy="384048"/>
          </a:xfrm>
          <a:prstGeom prst="rect">
            <a:avLst/>
          </a:prstGeom>
          <a:solidFill>
            <a:srgbClr val="3654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184648" y="2624327"/>
            <a:ext cx="969264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5F0E8"/>
                </a:solidFill>
                <a:latin typeface="Calibri"/>
              </a:defRPr>
            </a:pPr>
            <a:r>
              <a:t>Homes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63640" y="2542032"/>
            <a:ext cx="2011680" cy="384048"/>
          </a:xfrm>
          <a:prstGeom prst="rect">
            <a:avLst/>
          </a:prstGeom>
          <a:solidFill>
            <a:srgbClr val="3654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3368" y="2624327"/>
            <a:ext cx="1792224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5F0E8"/>
                </a:solidFill>
                <a:latin typeface="Calibri"/>
              </a:defRPr>
            </a:pPr>
            <a:r>
              <a:t>Home SF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275320" y="2542032"/>
            <a:ext cx="3383280" cy="384048"/>
          </a:xfrm>
          <a:prstGeom prst="rect">
            <a:avLst/>
          </a:prstGeom>
          <a:solidFill>
            <a:srgbClr val="3654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85048" y="2624327"/>
            <a:ext cx="3163824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5F0E8"/>
                </a:solidFill>
                <a:latin typeface="Calibri"/>
              </a:defRPr>
            </a:pPr>
            <a:r>
              <a:t>Allocated lot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2926079"/>
            <a:ext cx="457200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12648" y="3008375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Crescent Homes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74920" y="2926079"/>
            <a:ext cx="118872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184648" y="3008375"/>
            <a:ext cx="96926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8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263640" y="2926079"/>
            <a:ext cx="201168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373368" y="3008375"/>
            <a:ext cx="17922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2,800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275320" y="2926079"/>
            <a:ext cx="338328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385048" y="3008375"/>
            <a:ext cx="31638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$500,000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" y="3214115"/>
            <a:ext cx="457200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12648" y="3296411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Court Homes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074920" y="3214115"/>
            <a:ext cx="118872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184648" y="3296411"/>
            <a:ext cx="96926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6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263640" y="3214115"/>
            <a:ext cx="201168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373368" y="3296411"/>
            <a:ext cx="17922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1,500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275320" y="3214115"/>
            <a:ext cx="338328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385048" y="3296411"/>
            <a:ext cx="31638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$300,000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02920" y="3502151"/>
            <a:ext cx="457200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12648" y="3584447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Manor Homes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074920" y="3502151"/>
            <a:ext cx="118872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184648" y="3584447"/>
            <a:ext cx="96926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5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263640" y="3502151"/>
            <a:ext cx="201168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373368" y="3584447"/>
            <a:ext cx="17922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3,100</a:t>
            </a:r>
          </a:p>
        </p:txBody>
      </p:sp>
      <p:sp>
        <p:nvSpPr>
          <p:cNvPr id="40" name="Rectangle 39"/>
          <p:cNvSpPr/>
          <p:nvPr/>
        </p:nvSpPr>
        <p:spPr>
          <a:xfrm>
            <a:off x="8275320" y="3502151"/>
            <a:ext cx="338328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385048" y="3584447"/>
            <a:ext cx="31638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$600,000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02920" y="3790187"/>
            <a:ext cx="457200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12648" y="3872483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Big House Condo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074920" y="3790187"/>
            <a:ext cx="118872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184648" y="3872483"/>
            <a:ext cx="96926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12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263640" y="3790187"/>
            <a:ext cx="201168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373368" y="3872483"/>
            <a:ext cx="17922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900</a:t>
            </a:r>
          </a:p>
        </p:txBody>
      </p:sp>
      <p:sp>
        <p:nvSpPr>
          <p:cNvPr id="48" name="Rectangle 47"/>
          <p:cNvSpPr/>
          <p:nvPr/>
        </p:nvSpPr>
        <p:spPr>
          <a:xfrm>
            <a:off x="8275320" y="3790187"/>
            <a:ext cx="338328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8385048" y="3872483"/>
            <a:ext cx="31638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$225,000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02920" y="4078224"/>
            <a:ext cx="457200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12648" y="4160520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Treehouses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074920" y="4078224"/>
            <a:ext cx="118872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5184648" y="4160520"/>
            <a:ext cx="96926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4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263640" y="4078224"/>
            <a:ext cx="201168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6373368" y="4160520"/>
            <a:ext cx="17922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1,100</a:t>
            </a:r>
          </a:p>
        </p:txBody>
      </p:sp>
      <p:sp>
        <p:nvSpPr>
          <p:cNvPr id="56" name="Rectangle 55"/>
          <p:cNvSpPr/>
          <p:nvPr/>
        </p:nvSpPr>
        <p:spPr>
          <a:xfrm>
            <a:off x="8275320" y="4078224"/>
            <a:ext cx="338328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8385048" y="4160520"/>
            <a:ext cx="31638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$250,000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02920" y="4366259"/>
            <a:ext cx="457200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12648" y="4448555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Pool Bungalows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074920" y="4366259"/>
            <a:ext cx="118872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5184648" y="4448555"/>
            <a:ext cx="96926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9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263640" y="4366259"/>
            <a:ext cx="201168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6373368" y="4448555"/>
            <a:ext cx="17922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1,600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275320" y="4366259"/>
            <a:ext cx="338328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8385048" y="4448555"/>
            <a:ext cx="31638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$300,000</a:t>
            </a:r>
          </a:p>
        </p:txBody>
      </p:sp>
      <p:sp>
        <p:nvSpPr>
          <p:cNvPr id="66" name="Rectangle 65"/>
          <p:cNvSpPr/>
          <p:nvPr/>
        </p:nvSpPr>
        <p:spPr>
          <a:xfrm>
            <a:off x="502920" y="4654296"/>
            <a:ext cx="457200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612648" y="4736592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Lake Cottages (4 pack)</a:t>
            </a:r>
          </a:p>
        </p:txBody>
      </p:sp>
      <p:sp>
        <p:nvSpPr>
          <p:cNvPr id="68" name="Rectangle 67"/>
          <p:cNvSpPr/>
          <p:nvPr/>
        </p:nvSpPr>
        <p:spPr>
          <a:xfrm>
            <a:off x="5074920" y="4654296"/>
            <a:ext cx="118872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5184648" y="4736592"/>
            <a:ext cx="96926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8</a:t>
            </a:r>
          </a:p>
        </p:txBody>
      </p:sp>
      <p:sp>
        <p:nvSpPr>
          <p:cNvPr id="70" name="Rectangle 69"/>
          <p:cNvSpPr/>
          <p:nvPr/>
        </p:nvSpPr>
        <p:spPr>
          <a:xfrm>
            <a:off x="6263640" y="4654296"/>
            <a:ext cx="201168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6373368" y="4736592"/>
            <a:ext cx="17922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2,350</a:t>
            </a:r>
          </a:p>
        </p:txBody>
      </p:sp>
      <p:sp>
        <p:nvSpPr>
          <p:cNvPr id="72" name="Rectangle 71"/>
          <p:cNvSpPr/>
          <p:nvPr/>
        </p:nvSpPr>
        <p:spPr>
          <a:xfrm>
            <a:off x="8275320" y="4654296"/>
            <a:ext cx="338328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8385048" y="4736592"/>
            <a:ext cx="31638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$450,000</a:t>
            </a:r>
          </a:p>
        </p:txBody>
      </p:sp>
      <p:sp>
        <p:nvSpPr>
          <p:cNvPr id="74" name="Rectangle 73"/>
          <p:cNvSpPr/>
          <p:nvPr/>
        </p:nvSpPr>
        <p:spPr>
          <a:xfrm>
            <a:off x="502920" y="4942331"/>
            <a:ext cx="457200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612648" y="5024627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Dune Homes</a:t>
            </a:r>
          </a:p>
        </p:txBody>
      </p:sp>
      <p:sp>
        <p:nvSpPr>
          <p:cNvPr id="76" name="Rectangle 75"/>
          <p:cNvSpPr/>
          <p:nvPr/>
        </p:nvSpPr>
        <p:spPr>
          <a:xfrm>
            <a:off x="5074920" y="4942331"/>
            <a:ext cx="118872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5184648" y="5024627"/>
            <a:ext cx="96926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9</a:t>
            </a:r>
          </a:p>
        </p:txBody>
      </p:sp>
      <p:sp>
        <p:nvSpPr>
          <p:cNvPr id="78" name="Rectangle 77"/>
          <p:cNvSpPr/>
          <p:nvPr/>
        </p:nvSpPr>
        <p:spPr>
          <a:xfrm>
            <a:off x="6263640" y="4942331"/>
            <a:ext cx="201168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6373368" y="5024627"/>
            <a:ext cx="17922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2,700</a:t>
            </a:r>
          </a:p>
        </p:txBody>
      </p:sp>
      <p:sp>
        <p:nvSpPr>
          <p:cNvPr id="80" name="Rectangle 79"/>
          <p:cNvSpPr/>
          <p:nvPr/>
        </p:nvSpPr>
        <p:spPr>
          <a:xfrm>
            <a:off x="8275320" y="4942331"/>
            <a:ext cx="338328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8385048" y="5024627"/>
            <a:ext cx="31638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$400,000</a:t>
            </a:r>
          </a:p>
        </p:txBody>
      </p:sp>
      <p:sp>
        <p:nvSpPr>
          <p:cNvPr id="82" name="Rectangle 81"/>
          <p:cNvSpPr/>
          <p:nvPr/>
        </p:nvSpPr>
        <p:spPr>
          <a:xfrm>
            <a:off x="502920" y="5230368"/>
            <a:ext cx="457200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612648" y="5312664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Lake Cottages (6 pack)</a:t>
            </a:r>
          </a:p>
        </p:txBody>
      </p:sp>
      <p:sp>
        <p:nvSpPr>
          <p:cNvPr id="84" name="Rectangle 83"/>
          <p:cNvSpPr/>
          <p:nvPr/>
        </p:nvSpPr>
        <p:spPr>
          <a:xfrm>
            <a:off x="5074920" y="5230368"/>
            <a:ext cx="118872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5184648" y="5312664"/>
            <a:ext cx="96926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24</a:t>
            </a:r>
          </a:p>
        </p:txBody>
      </p:sp>
      <p:sp>
        <p:nvSpPr>
          <p:cNvPr id="86" name="Rectangle 85"/>
          <p:cNvSpPr/>
          <p:nvPr/>
        </p:nvSpPr>
        <p:spPr>
          <a:xfrm>
            <a:off x="6263640" y="5230368"/>
            <a:ext cx="201168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6373368" y="5312664"/>
            <a:ext cx="17922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2,100</a:t>
            </a:r>
          </a:p>
        </p:txBody>
      </p:sp>
      <p:sp>
        <p:nvSpPr>
          <p:cNvPr id="88" name="Rectangle 87"/>
          <p:cNvSpPr/>
          <p:nvPr/>
        </p:nvSpPr>
        <p:spPr>
          <a:xfrm>
            <a:off x="8275320" y="5230368"/>
            <a:ext cx="338328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8385048" y="5312664"/>
            <a:ext cx="31638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$450,000</a:t>
            </a:r>
          </a:p>
        </p:txBody>
      </p:sp>
      <p:sp>
        <p:nvSpPr>
          <p:cNvPr id="90" name="Rectangle 89"/>
          <p:cNvSpPr/>
          <p:nvPr/>
        </p:nvSpPr>
        <p:spPr>
          <a:xfrm>
            <a:off x="502920" y="5518404"/>
            <a:ext cx="457200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612648" y="5600700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Forest Homes</a:t>
            </a:r>
          </a:p>
        </p:txBody>
      </p:sp>
      <p:sp>
        <p:nvSpPr>
          <p:cNvPr id="92" name="Rectangle 91"/>
          <p:cNvSpPr/>
          <p:nvPr/>
        </p:nvSpPr>
        <p:spPr>
          <a:xfrm>
            <a:off x="5074920" y="5518404"/>
            <a:ext cx="118872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5184648" y="5600700"/>
            <a:ext cx="96926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3</a:t>
            </a:r>
          </a:p>
        </p:txBody>
      </p:sp>
      <p:sp>
        <p:nvSpPr>
          <p:cNvPr id="94" name="Rectangle 93"/>
          <p:cNvSpPr/>
          <p:nvPr/>
        </p:nvSpPr>
        <p:spPr>
          <a:xfrm>
            <a:off x="6263640" y="5518404"/>
            <a:ext cx="201168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6373368" y="5600700"/>
            <a:ext cx="17922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3,600</a:t>
            </a:r>
          </a:p>
        </p:txBody>
      </p:sp>
      <p:sp>
        <p:nvSpPr>
          <p:cNvPr id="96" name="Rectangle 95"/>
          <p:cNvSpPr/>
          <p:nvPr/>
        </p:nvSpPr>
        <p:spPr>
          <a:xfrm>
            <a:off x="8275320" y="5518404"/>
            <a:ext cx="338328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8385048" y="5600700"/>
            <a:ext cx="316382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$750,000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508760" cy="552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0" y="292608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SOLO INVESTOR  /  OCTOBER 13,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78992"/>
            <a:ext cx="1115568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One construction assumption: $350 per SF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965960"/>
            <a:ext cx="111099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647079"/>
                </a:solidFill>
                <a:latin typeface="Calibri"/>
              </a:defRPr>
            </a:pPr>
            <a:r>
              <a:t>Target home value includes allocated lot value. It is not a quoted turnkey price.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080760"/>
            <a:ext cx="109728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Sponsor planning assumptions. Not an offer, guaranteed return, appraisal or approval.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73368"/>
            <a:ext cx="107899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Source cells: Lot Pricing Worksheet!I2:P12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107899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647079"/>
                </a:solidFill>
                <a:latin typeface="Calibri"/>
              </a:defRPr>
            </a:pPr>
            <a:r>
              <a:rPr>
                <a:hlinkClick r:id="rId5"/>
              </a:rPr>
              <a:t>https://indianadunesclub.pplx.app/downloads/Indiana-Dunes-Club-Financials-and-Proforma.xlsx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0" y="6537960"/>
            <a:ext cx="2743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3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2542032"/>
            <a:ext cx="4572000" cy="384048"/>
          </a:xfrm>
          <a:prstGeom prst="rect">
            <a:avLst/>
          </a:prstGeom>
          <a:solidFill>
            <a:srgbClr val="3654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12648" y="2624327"/>
            <a:ext cx="4352544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5F0E8"/>
                </a:solidFill>
                <a:latin typeface="Calibri"/>
              </a:defRPr>
            </a:pPr>
            <a:r>
              <a:t>Product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74920" y="2542032"/>
            <a:ext cx="3291840" cy="384048"/>
          </a:xfrm>
          <a:prstGeom prst="rect">
            <a:avLst/>
          </a:prstGeom>
          <a:solidFill>
            <a:srgbClr val="3654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184648" y="2624327"/>
            <a:ext cx="3072384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5F0E8"/>
                </a:solidFill>
                <a:latin typeface="Calibri"/>
              </a:defRPr>
            </a:pPr>
            <a:r>
              <a:t>Build / home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366760" y="2542032"/>
            <a:ext cx="3291840" cy="384048"/>
          </a:xfrm>
          <a:prstGeom prst="rect">
            <a:avLst/>
          </a:prstGeom>
          <a:solidFill>
            <a:srgbClr val="3654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76488" y="2624327"/>
            <a:ext cx="3072384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5F0E8"/>
                </a:solidFill>
                <a:latin typeface="Calibri"/>
              </a:defRPr>
            </a:pPr>
            <a:r>
              <a:t>Target / home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" y="2926079"/>
            <a:ext cx="457200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12648" y="3008375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Crescent Homes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74920" y="2926079"/>
            <a:ext cx="329184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184648" y="3008375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$980,000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366760" y="2926079"/>
            <a:ext cx="329184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476488" y="3008375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$1,480,000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3214115"/>
            <a:ext cx="457200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12648" y="3296411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Court Homes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74920" y="3214115"/>
            <a:ext cx="329184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184648" y="3296411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$525,000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366760" y="3214115"/>
            <a:ext cx="329184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476488" y="3296411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$825,000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02920" y="3502151"/>
            <a:ext cx="457200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12648" y="3584447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Manor Homes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74920" y="3502151"/>
            <a:ext cx="329184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184648" y="3584447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$1,085,000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366760" y="3502151"/>
            <a:ext cx="329184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476488" y="3584447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$1,685,000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02920" y="3790187"/>
            <a:ext cx="457200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12648" y="3872483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Big House Condo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074920" y="3790187"/>
            <a:ext cx="329184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184648" y="3872483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$315,000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366760" y="3790187"/>
            <a:ext cx="329184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476488" y="3872483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$540,000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02920" y="4078224"/>
            <a:ext cx="457200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12648" y="4160520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Treehouses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074920" y="4078224"/>
            <a:ext cx="329184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184648" y="4160520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$385,000</a:t>
            </a:r>
          </a:p>
        </p:txBody>
      </p:sp>
      <p:sp>
        <p:nvSpPr>
          <p:cNvPr id="44" name="Rectangle 43"/>
          <p:cNvSpPr/>
          <p:nvPr/>
        </p:nvSpPr>
        <p:spPr>
          <a:xfrm>
            <a:off x="8366760" y="4078224"/>
            <a:ext cx="329184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8476488" y="4160520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$635,000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02920" y="4366259"/>
            <a:ext cx="457200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12648" y="4448555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Pool Bungalows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074920" y="4366259"/>
            <a:ext cx="329184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184648" y="4448555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$560,000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366760" y="4366259"/>
            <a:ext cx="329184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8476488" y="4448555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$860,000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02920" y="4654296"/>
            <a:ext cx="457200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12648" y="4736592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Lake Cottages (4 pack)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074920" y="4654296"/>
            <a:ext cx="329184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5184648" y="4736592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$822,500</a:t>
            </a:r>
          </a:p>
        </p:txBody>
      </p:sp>
      <p:sp>
        <p:nvSpPr>
          <p:cNvPr id="56" name="Rectangle 55"/>
          <p:cNvSpPr/>
          <p:nvPr/>
        </p:nvSpPr>
        <p:spPr>
          <a:xfrm>
            <a:off x="8366760" y="4654296"/>
            <a:ext cx="329184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8476488" y="4736592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$1,272,500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02920" y="4942331"/>
            <a:ext cx="457200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12648" y="5024627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Dune Homes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074920" y="4942331"/>
            <a:ext cx="329184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5184648" y="5024627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$945,000</a:t>
            </a:r>
          </a:p>
        </p:txBody>
      </p:sp>
      <p:sp>
        <p:nvSpPr>
          <p:cNvPr id="62" name="Rectangle 61"/>
          <p:cNvSpPr/>
          <p:nvPr/>
        </p:nvSpPr>
        <p:spPr>
          <a:xfrm>
            <a:off x="8366760" y="4942331"/>
            <a:ext cx="329184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8476488" y="5024627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$1,345,000</a:t>
            </a:r>
          </a:p>
        </p:txBody>
      </p:sp>
      <p:sp>
        <p:nvSpPr>
          <p:cNvPr id="64" name="Rectangle 63"/>
          <p:cNvSpPr/>
          <p:nvPr/>
        </p:nvSpPr>
        <p:spPr>
          <a:xfrm>
            <a:off x="502920" y="5230368"/>
            <a:ext cx="457200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612648" y="5312664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Lake Cottages (6 pack)</a:t>
            </a:r>
          </a:p>
        </p:txBody>
      </p:sp>
      <p:sp>
        <p:nvSpPr>
          <p:cNvPr id="66" name="Rectangle 65"/>
          <p:cNvSpPr/>
          <p:nvPr/>
        </p:nvSpPr>
        <p:spPr>
          <a:xfrm>
            <a:off x="5074920" y="5230368"/>
            <a:ext cx="329184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5184648" y="5312664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$735,000</a:t>
            </a:r>
          </a:p>
        </p:txBody>
      </p:sp>
      <p:sp>
        <p:nvSpPr>
          <p:cNvPr id="68" name="Rectangle 67"/>
          <p:cNvSpPr/>
          <p:nvPr/>
        </p:nvSpPr>
        <p:spPr>
          <a:xfrm>
            <a:off x="8366760" y="5230368"/>
            <a:ext cx="3291840" cy="2880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8476488" y="5312664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$1,185,000</a:t>
            </a:r>
          </a:p>
        </p:txBody>
      </p:sp>
      <p:sp>
        <p:nvSpPr>
          <p:cNvPr id="70" name="Rectangle 69"/>
          <p:cNvSpPr/>
          <p:nvPr/>
        </p:nvSpPr>
        <p:spPr>
          <a:xfrm>
            <a:off x="502920" y="5518404"/>
            <a:ext cx="457200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612648" y="5600700"/>
            <a:ext cx="435254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283E4C"/>
                </a:solidFill>
                <a:latin typeface="Calibri"/>
              </a:defRPr>
            </a:pPr>
            <a:r>
              <a:t>Forest Homes</a:t>
            </a:r>
          </a:p>
        </p:txBody>
      </p:sp>
      <p:sp>
        <p:nvSpPr>
          <p:cNvPr id="72" name="Rectangle 71"/>
          <p:cNvSpPr/>
          <p:nvPr/>
        </p:nvSpPr>
        <p:spPr>
          <a:xfrm>
            <a:off x="5074920" y="5518404"/>
            <a:ext cx="329184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5184648" y="5600700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$1,260,000</a:t>
            </a:r>
          </a:p>
        </p:txBody>
      </p:sp>
      <p:sp>
        <p:nvSpPr>
          <p:cNvPr id="74" name="Rectangle 73"/>
          <p:cNvSpPr/>
          <p:nvPr/>
        </p:nvSpPr>
        <p:spPr>
          <a:xfrm>
            <a:off x="8366760" y="5518404"/>
            <a:ext cx="3291840" cy="28803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8476488" y="5600700"/>
            <a:ext cx="3072384" cy="2148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283E4C"/>
                </a:solidFill>
                <a:latin typeface="Calibri"/>
              </a:defRPr>
            </a:pPr>
            <a:r>
              <a:t>$2,010,000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508760" cy="552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0" y="292608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SOLO INVESTOR  /  OCTOBER 13,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78992"/>
            <a:ext cx="1115568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Do not combine different financial scopes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965960"/>
            <a:ext cx="111099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647079"/>
                </a:solidFill>
                <a:latin typeface="Calibri"/>
              </a:defRPr>
            </a:pPr>
            <a:r>
              <a:t>The workbook separates horizontal development from home construction and target value.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080760"/>
            <a:ext cx="109728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Sponsor planning assumptions. Not an offer, guaranteed return, appraisal or approval.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73368"/>
            <a:ext cx="107899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Source cells: SUMMARY!E32; Lot Pricing Worksheet!G12, M12, P12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107899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647079"/>
                </a:solidFill>
                <a:latin typeface="Calibri"/>
              </a:defRPr>
            </a:pPr>
            <a:r>
              <a:rPr>
                <a:hlinkClick r:id="rId5"/>
              </a:rPr>
              <a:t>https://indianadunesclub.pplx.app/downloads/Indiana-Dunes-Club-Financials-and-Proforma.xlsx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0" y="6537960"/>
            <a:ext cx="2743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4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2697480"/>
            <a:ext cx="3566160" cy="2834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04088" y="2898648"/>
            <a:ext cx="3163824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647079"/>
                </a:solidFill>
                <a:latin typeface="Calibri"/>
              </a:defRPr>
            </a:pPr>
            <a:r>
              <a:t>HORIZONTAL USES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088" y="3520440"/>
            <a:ext cx="3163824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$11.70M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088" y="4297680"/>
            <a:ext cx="3163824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283E4C"/>
                </a:solidFill>
                <a:latin typeface="Calibri"/>
              </a:defRPr>
            </a:pPr>
            <a:r>
              <a:t>Developer fee, entitlement, hard and soft costs.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297680" y="2697480"/>
            <a:ext cx="3566160" cy="2834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98848" y="2898648"/>
            <a:ext cx="3163824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647079"/>
                </a:solidFill>
                <a:latin typeface="Calibri"/>
              </a:defRPr>
            </a:pPr>
            <a:r>
              <a:t>VERTICAL CONSTRUCTION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98848" y="3520440"/>
            <a:ext cx="3163824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$63.28M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98848" y="4297680"/>
            <a:ext cx="3163824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283E4C"/>
                </a:solidFill>
                <a:latin typeface="Calibri"/>
              </a:defRPr>
            </a:pPr>
            <a:r>
              <a:t>88 homes at $350/SF. Separate from horizontal uses.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92440" y="2697480"/>
            <a:ext cx="3566160" cy="2834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93608" y="2898648"/>
            <a:ext cx="3163824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647079"/>
                </a:solidFill>
                <a:latin typeface="Calibri"/>
              </a:defRPr>
            </a:pPr>
            <a:r>
              <a:t>TARGET FINISHED VALUE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93608" y="3520440"/>
            <a:ext cx="3163824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$98.73M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93608" y="4297680"/>
            <a:ext cx="3163824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283E4C"/>
                </a:solidFill>
                <a:latin typeface="Calibri"/>
              </a:defRPr>
            </a:pPr>
            <a:r>
              <a:t>Includes allocated lot value; not a cost budget or confirmed sales.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20" y="137160"/>
            <a:ext cx="1508760" cy="552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0" y="292608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SOLO INVESTOR  /  OCTOBER 13,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78992"/>
            <a:ext cx="1115568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Modeled development uses: $11.70M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965960"/>
            <a:ext cx="111099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647079"/>
                </a:solidFill>
                <a:latin typeface="Calibri"/>
              </a:defRPr>
            </a:pPr>
            <a:r>
              <a:t>Acquisition is entered as zero. Confirm actual land contribution or purchase treatment.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080760"/>
            <a:ext cx="109728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Sponsor planning assumptions. Not an offer, guaranteed return, appraisal or approval.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73368"/>
            <a:ext cx="107899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Source cells: SUMMARY!E24:E32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107899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647079"/>
                </a:solidFill>
                <a:latin typeface="Calibri"/>
              </a:defRPr>
            </a:pPr>
            <a:r>
              <a:rPr>
                <a:hlinkClick r:id="rId7"/>
              </a:rPr>
              <a:t>https://indianadunesclub.pplx.app/downloads/Indiana-Dunes-Club-Financials-and-Proforma.xlsx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0" y="6537960"/>
            <a:ext cx="2743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5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2697480"/>
            <a:ext cx="7406640" cy="384048"/>
          </a:xfrm>
          <a:prstGeom prst="rect">
            <a:avLst/>
          </a:prstGeom>
          <a:solidFill>
            <a:srgbClr val="3654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12648" y="2779776"/>
            <a:ext cx="7187183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5F0E8"/>
                </a:solidFill>
                <a:latin typeface="Calibri"/>
              </a:defRPr>
            </a:pPr>
            <a:r>
              <a:t>Development use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909560" y="2697480"/>
            <a:ext cx="3749039" cy="384048"/>
          </a:xfrm>
          <a:prstGeom prst="rect">
            <a:avLst/>
          </a:prstGeom>
          <a:solidFill>
            <a:srgbClr val="3654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19288" y="2779776"/>
            <a:ext cx="3529583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5F0E8"/>
                </a:solidFill>
                <a:latin typeface="Calibri"/>
              </a:defRPr>
            </a:pPr>
            <a:r>
              <a:t>Modeled amount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3081528"/>
            <a:ext cx="7406640" cy="466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2648" y="3163824"/>
            <a:ext cx="71871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283E4C"/>
                </a:solidFill>
                <a:latin typeface="Calibri"/>
              </a:defRPr>
            </a:pPr>
            <a:r>
              <a:t>Developer fee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909560" y="3081528"/>
            <a:ext cx="3749039" cy="466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19288" y="3163824"/>
            <a:ext cx="35295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$600,000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3547872"/>
            <a:ext cx="7406640" cy="466344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12648" y="3630168"/>
            <a:ext cx="71871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283E4C"/>
                </a:solidFill>
                <a:latin typeface="Calibri"/>
              </a:defRPr>
            </a:pPr>
            <a:r>
              <a:t>Entitlement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909560" y="3547872"/>
            <a:ext cx="3749039" cy="466344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019288" y="3630168"/>
            <a:ext cx="35295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$1,435,500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4014216"/>
            <a:ext cx="7406640" cy="466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12648" y="4096512"/>
            <a:ext cx="71871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283E4C"/>
                </a:solidFill>
                <a:latin typeface="Calibri"/>
              </a:defRPr>
            </a:pPr>
            <a:r>
              <a:t>Horizontal / amenity hard costs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909560" y="4014216"/>
            <a:ext cx="3749039" cy="466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019288" y="4096512"/>
            <a:ext cx="35295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$8,219,012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" y="4480560"/>
            <a:ext cx="7406640" cy="466344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12648" y="4562856"/>
            <a:ext cx="71871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283E4C"/>
                </a:solidFill>
                <a:latin typeface="Calibri"/>
              </a:defRPr>
            </a:pPr>
            <a:r>
              <a:t>Soft costs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909560" y="4480560"/>
            <a:ext cx="3749039" cy="466344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019288" y="4562856"/>
            <a:ext cx="35295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$1,445,988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2920" y="4946904"/>
            <a:ext cx="7406640" cy="466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12648" y="5029200"/>
            <a:ext cx="71871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283E4C"/>
                </a:solidFill>
                <a:latin typeface="Calibri"/>
              </a:defRPr>
            </a:pPr>
            <a:r>
              <a:t>Total modeled uses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909560" y="4946904"/>
            <a:ext cx="3749039" cy="466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019288" y="5029200"/>
            <a:ext cx="35295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$11,700,500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37160"/>
            <a:ext cx="1508760" cy="552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0" y="292608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SOLO INVESTOR  /  OCTOBER 13,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78992"/>
            <a:ext cx="1115568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The horizontal model produces $21.95M net cash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965960"/>
            <a:ext cx="111099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647079"/>
                </a:solidFill>
                <a:latin typeface="Calibri"/>
              </a:defRPr>
            </a:pPr>
            <a:r>
              <a:t>Before unmodeled land, financing, investor distributions and other unresolved costs.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080760"/>
            <a:ext cx="109728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Sponsor planning assumptions. Not an offer, guaranteed return, appraisal or approval.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73368"/>
            <a:ext cx="107899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Source cells: SUMMARY!K25:K27, E32, K39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107899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647079"/>
                </a:solidFill>
                <a:latin typeface="Calibri"/>
              </a:defRPr>
            </a:pPr>
            <a:r>
              <a:rPr>
                <a:hlinkClick r:id="rId4"/>
              </a:rPr>
              <a:t>https://indianadunesclub.pplx.app/downloads/Indiana-Dunes-Club-Financials-and-Proforma.xlsx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0" y="6537960"/>
            <a:ext cx="2743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6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2697480"/>
            <a:ext cx="7406640" cy="384048"/>
          </a:xfrm>
          <a:prstGeom prst="rect">
            <a:avLst/>
          </a:prstGeom>
          <a:solidFill>
            <a:srgbClr val="3654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12648" y="2779776"/>
            <a:ext cx="7187183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5F0E8"/>
                </a:solidFill>
                <a:latin typeface="Calibri"/>
              </a:defRPr>
            </a:pPr>
            <a:r>
              <a:t>Cash-flow bridge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909560" y="2697480"/>
            <a:ext cx="3749039" cy="384048"/>
          </a:xfrm>
          <a:prstGeom prst="rect">
            <a:avLst/>
          </a:prstGeom>
          <a:solidFill>
            <a:srgbClr val="3654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19288" y="2779776"/>
            <a:ext cx="3529583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5F0E8"/>
                </a:solidFill>
                <a:latin typeface="Calibri"/>
              </a:defRPr>
            </a:pPr>
            <a:r>
              <a:t>Amount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3081528"/>
            <a:ext cx="7406640" cy="466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2648" y="3163824"/>
            <a:ext cx="71871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283E4C"/>
                </a:solidFill>
                <a:latin typeface="Calibri"/>
              </a:defRPr>
            </a:pPr>
            <a:r>
              <a:t>Gross timed lot sales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909560" y="3081528"/>
            <a:ext cx="3749039" cy="466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19288" y="3163824"/>
            <a:ext cx="35295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$35,800,221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3547872"/>
            <a:ext cx="7406640" cy="466344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12648" y="3630168"/>
            <a:ext cx="71871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283E4C"/>
                </a:solidFill>
                <a:latin typeface="Calibri"/>
              </a:defRPr>
            </a:pPr>
            <a:r>
              <a:t>Selling costs (6%)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909560" y="3547872"/>
            <a:ext cx="3749039" cy="466344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019288" y="3630168"/>
            <a:ext cx="35295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−$2,148,013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4014216"/>
            <a:ext cx="7406640" cy="466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12648" y="4096512"/>
            <a:ext cx="71871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283E4C"/>
                </a:solidFill>
                <a:latin typeface="Calibri"/>
              </a:defRPr>
            </a:pPr>
            <a:r>
              <a:t>Net lot sales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909560" y="4014216"/>
            <a:ext cx="3749039" cy="466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019288" y="4096512"/>
            <a:ext cx="35295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$33,652,208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" y="4480560"/>
            <a:ext cx="7406640" cy="466344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12648" y="4562856"/>
            <a:ext cx="71871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283E4C"/>
                </a:solidFill>
                <a:latin typeface="Calibri"/>
              </a:defRPr>
            </a:pPr>
            <a:r>
              <a:t>Modeled development uses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909560" y="4480560"/>
            <a:ext cx="3749039" cy="466344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019288" y="4562856"/>
            <a:ext cx="35295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−$11,700,500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2920" y="4946904"/>
            <a:ext cx="7406640" cy="466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12648" y="5029200"/>
            <a:ext cx="71871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283E4C"/>
                </a:solidFill>
                <a:latin typeface="Calibri"/>
              </a:defRPr>
            </a:pPr>
            <a:r>
              <a:t>Net project cash flow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909560" y="4946904"/>
            <a:ext cx="3749039" cy="4663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8019288" y="5029200"/>
            <a:ext cx="3529583" cy="3931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$21,951,707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508760" cy="552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0" y="292608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SOLO INVESTOR  /  OCTOBER 13,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78992"/>
            <a:ext cx="1115568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One active schedule: 50 months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965960"/>
            <a:ext cx="111099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647079"/>
                </a:solidFill>
                <a:latin typeface="Calibri"/>
              </a:defRPr>
            </a:pPr>
            <a:r>
              <a:t>January 2027 through February 2031. There is no active 36-month alternative.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080760"/>
            <a:ext cx="109728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Sponsor planning assumptions. Not an offer, guaranteed return, appraisal or approval.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73368"/>
            <a:ext cx="107899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Source cells: SUMMARY!G6:G10; Proforma!BH:BL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107899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647079"/>
                </a:solidFill>
                <a:latin typeface="Calibri"/>
              </a:defRPr>
            </a:pPr>
            <a:r>
              <a:rPr>
                <a:hlinkClick r:id="rId5"/>
              </a:rPr>
              <a:t>https://indianadunesclub.pplx.app/downloads/Indiana-Dunes-Club-Financials-and-Proforma.xlsx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0" y="6537960"/>
            <a:ext cx="2743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7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2697480"/>
            <a:ext cx="1280160" cy="384048"/>
          </a:xfrm>
          <a:prstGeom prst="rect">
            <a:avLst/>
          </a:prstGeom>
          <a:solidFill>
            <a:srgbClr val="3654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12648" y="2779776"/>
            <a:ext cx="1060704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5F0E8"/>
                </a:solidFill>
                <a:latin typeface="Calibri"/>
              </a:defRPr>
            </a:pPr>
            <a:r>
              <a:t>Year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783080" y="2697480"/>
            <a:ext cx="1645920" cy="384048"/>
          </a:xfrm>
          <a:prstGeom prst="rect">
            <a:avLst/>
          </a:prstGeom>
          <a:solidFill>
            <a:srgbClr val="3654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892807" y="2779776"/>
            <a:ext cx="1426464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5F0E8"/>
                </a:solidFill>
                <a:latin typeface="Calibri"/>
              </a:defRPr>
            </a:pPr>
            <a:r>
              <a:t>Contracts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429000" y="2697480"/>
            <a:ext cx="1645920" cy="384048"/>
          </a:xfrm>
          <a:prstGeom prst="rect">
            <a:avLst/>
          </a:prstGeom>
          <a:solidFill>
            <a:srgbClr val="3654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38728" y="2779776"/>
            <a:ext cx="1426464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5F0E8"/>
                </a:solidFill>
                <a:latin typeface="Calibri"/>
              </a:defRPr>
            </a:pPr>
            <a:r>
              <a:t>Closings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74920" y="2697480"/>
            <a:ext cx="3291840" cy="384048"/>
          </a:xfrm>
          <a:prstGeom prst="rect">
            <a:avLst/>
          </a:prstGeom>
          <a:solidFill>
            <a:srgbClr val="3654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184648" y="2779776"/>
            <a:ext cx="3072384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5F0E8"/>
                </a:solidFill>
                <a:latin typeface="Calibri"/>
              </a:defRPr>
            </a:pPr>
            <a:r>
              <a:t>Development uses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366760" y="2697480"/>
            <a:ext cx="3291840" cy="384048"/>
          </a:xfrm>
          <a:prstGeom prst="rect">
            <a:avLst/>
          </a:prstGeom>
          <a:solidFill>
            <a:srgbClr val="3654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476488" y="2779776"/>
            <a:ext cx="3072384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5F0E8"/>
                </a:solidFill>
                <a:latin typeface="Calibri"/>
              </a:defRPr>
            </a:pPr>
            <a:r>
              <a:t>Net cash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920" y="3081528"/>
            <a:ext cx="1280160" cy="448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12648" y="3163824"/>
            <a:ext cx="106070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283E4C"/>
                </a:solidFill>
                <a:latin typeface="Calibri"/>
              </a:defRPr>
            </a:pPr>
            <a:r>
              <a:t>2027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783080" y="3081528"/>
            <a:ext cx="1645920" cy="448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892807" y="3163824"/>
            <a:ext cx="142646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16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429000" y="3081528"/>
            <a:ext cx="1645920" cy="448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538728" y="3163824"/>
            <a:ext cx="142646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0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74920" y="3081528"/>
            <a:ext cx="3291840" cy="448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184648" y="3163824"/>
            <a:ext cx="307238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$1,819,250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366760" y="3081528"/>
            <a:ext cx="3291840" cy="448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476488" y="3163824"/>
            <a:ext cx="307238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−$1,819,250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2920" y="3529584"/>
            <a:ext cx="1280160" cy="44805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12648" y="3611880"/>
            <a:ext cx="106070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283E4C"/>
                </a:solidFill>
                <a:latin typeface="Calibri"/>
              </a:defRPr>
            </a:pPr>
            <a:r>
              <a:t>2028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783080" y="3529584"/>
            <a:ext cx="1645920" cy="44805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892807" y="3611880"/>
            <a:ext cx="142646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24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429000" y="3529584"/>
            <a:ext cx="1645920" cy="44805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3538728" y="3611880"/>
            <a:ext cx="142646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074920" y="3529584"/>
            <a:ext cx="3291840" cy="44805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184648" y="3611880"/>
            <a:ext cx="307238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$9,484,309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366760" y="3529584"/>
            <a:ext cx="3291840" cy="44805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8476488" y="3611880"/>
            <a:ext cx="307238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−$9,484,309</a:t>
            </a:r>
          </a:p>
        </p:txBody>
      </p:sp>
      <p:sp>
        <p:nvSpPr>
          <p:cNvPr id="40" name="Rectangle 39"/>
          <p:cNvSpPr/>
          <p:nvPr/>
        </p:nvSpPr>
        <p:spPr>
          <a:xfrm>
            <a:off x="502920" y="3977639"/>
            <a:ext cx="1280160" cy="448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12648" y="4059935"/>
            <a:ext cx="106070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283E4C"/>
                </a:solidFill>
                <a:latin typeface="Calibri"/>
              </a:defRPr>
            </a:pPr>
            <a:r>
              <a:t>2029</a:t>
            </a:r>
          </a:p>
        </p:txBody>
      </p:sp>
      <p:sp>
        <p:nvSpPr>
          <p:cNvPr id="42" name="Rectangle 41"/>
          <p:cNvSpPr/>
          <p:nvPr/>
        </p:nvSpPr>
        <p:spPr>
          <a:xfrm>
            <a:off x="1783080" y="3977639"/>
            <a:ext cx="1645920" cy="448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1892807" y="4059935"/>
            <a:ext cx="142646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24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429000" y="3977639"/>
            <a:ext cx="1645920" cy="448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3538728" y="4059935"/>
            <a:ext cx="142646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60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074920" y="3977639"/>
            <a:ext cx="3291840" cy="448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184648" y="4059935"/>
            <a:ext cx="307238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$315,398</a:t>
            </a:r>
          </a:p>
        </p:txBody>
      </p:sp>
      <p:sp>
        <p:nvSpPr>
          <p:cNvPr id="48" name="Rectangle 47"/>
          <p:cNvSpPr/>
          <p:nvPr/>
        </p:nvSpPr>
        <p:spPr>
          <a:xfrm>
            <a:off x="8366760" y="3977639"/>
            <a:ext cx="3291840" cy="448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8476488" y="4059935"/>
            <a:ext cx="307238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$22,594,559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02920" y="4425696"/>
            <a:ext cx="1280160" cy="44805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12648" y="4507992"/>
            <a:ext cx="106070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283E4C"/>
                </a:solidFill>
                <a:latin typeface="Calibri"/>
              </a:defRPr>
            </a:pPr>
            <a:r>
              <a:t>2030</a:t>
            </a:r>
          </a:p>
        </p:txBody>
      </p:sp>
      <p:sp>
        <p:nvSpPr>
          <p:cNvPr id="52" name="Rectangle 51"/>
          <p:cNvSpPr/>
          <p:nvPr/>
        </p:nvSpPr>
        <p:spPr>
          <a:xfrm>
            <a:off x="1783080" y="4425696"/>
            <a:ext cx="1645920" cy="44805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1892807" y="4507992"/>
            <a:ext cx="142646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24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429000" y="4425696"/>
            <a:ext cx="1645920" cy="44805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3538728" y="4507992"/>
            <a:ext cx="142646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24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074920" y="4425696"/>
            <a:ext cx="3291840" cy="44805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5184648" y="4507992"/>
            <a:ext cx="307238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$81,307</a:t>
            </a:r>
          </a:p>
        </p:txBody>
      </p:sp>
      <p:sp>
        <p:nvSpPr>
          <p:cNvPr id="58" name="Rectangle 57"/>
          <p:cNvSpPr/>
          <p:nvPr/>
        </p:nvSpPr>
        <p:spPr>
          <a:xfrm>
            <a:off x="8366760" y="4425696"/>
            <a:ext cx="3291840" cy="44805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8476488" y="4507992"/>
            <a:ext cx="307238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$9,120,859</a:t>
            </a:r>
          </a:p>
        </p:txBody>
      </p:sp>
      <p:sp>
        <p:nvSpPr>
          <p:cNvPr id="60" name="Rectangle 59"/>
          <p:cNvSpPr/>
          <p:nvPr/>
        </p:nvSpPr>
        <p:spPr>
          <a:xfrm>
            <a:off x="502920" y="4873752"/>
            <a:ext cx="1280160" cy="448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612648" y="4956048"/>
            <a:ext cx="106070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283E4C"/>
                </a:solidFill>
                <a:latin typeface="Calibri"/>
              </a:defRPr>
            </a:pPr>
            <a:r>
              <a:t>2031</a:t>
            </a:r>
          </a:p>
        </p:txBody>
      </p:sp>
      <p:sp>
        <p:nvSpPr>
          <p:cNvPr id="62" name="Rectangle 61"/>
          <p:cNvSpPr/>
          <p:nvPr/>
        </p:nvSpPr>
        <p:spPr>
          <a:xfrm>
            <a:off x="1783080" y="4873752"/>
            <a:ext cx="1645920" cy="448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1892807" y="4956048"/>
            <a:ext cx="142646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0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429000" y="4873752"/>
            <a:ext cx="1645920" cy="448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3538728" y="4956048"/>
            <a:ext cx="142646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4</a:t>
            </a:r>
          </a:p>
        </p:txBody>
      </p:sp>
      <p:sp>
        <p:nvSpPr>
          <p:cNvPr id="66" name="Rectangle 65"/>
          <p:cNvSpPr/>
          <p:nvPr/>
        </p:nvSpPr>
        <p:spPr>
          <a:xfrm>
            <a:off x="5074920" y="4873752"/>
            <a:ext cx="3291840" cy="448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5184648" y="4956048"/>
            <a:ext cx="307238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$237</a:t>
            </a:r>
          </a:p>
        </p:txBody>
      </p:sp>
      <p:sp>
        <p:nvSpPr>
          <p:cNvPr id="68" name="Rectangle 67"/>
          <p:cNvSpPr/>
          <p:nvPr/>
        </p:nvSpPr>
        <p:spPr>
          <a:xfrm>
            <a:off x="8366760" y="4873752"/>
            <a:ext cx="3291840" cy="448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8476488" y="4956048"/>
            <a:ext cx="307238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$1,539,848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02920" y="5623560"/>
            <a:ext cx="109728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647079"/>
                </a:solidFill>
                <a:latin typeface="Calibri"/>
              </a:defRPr>
            </a:pPr>
            <a:r>
              <a:t>88 contracts and 88 closings reconcile to the product mix.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37160"/>
            <a:ext cx="1508760" cy="552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0" y="292608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SOLO INVESTOR  /  OCTOBER 13,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78992"/>
            <a:ext cx="1115568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Absorption and funding are assumptions to test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965960"/>
            <a:ext cx="111099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647079"/>
                </a:solidFill>
                <a:latin typeface="Calibri"/>
              </a:defRPr>
            </a:pPr>
            <a:r>
              <a:t>The backlog release materially affects the modeled timing.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080760"/>
            <a:ext cx="109728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Sponsor planning assumptions. Not an offer, guaranteed return, appraisal or approval.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73368"/>
            <a:ext cx="107899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Source cells: Proforma!F:BC; SUMMARY!K41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107899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647079"/>
                </a:solidFill>
                <a:latin typeface="Calibri"/>
              </a:defRPr>
            </a:pPr>
            <a:r>
              <a:rPr>
                <a:hlinkClick r:id="rId4"/>
              </a:rPr>
              <a:t>https://indianadunesclub.pplx.app/downloads/Indiana-Dunes-Club-Financials-and-Proforma.xlsx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0" y="6537960"/>
            <a:ext cx="2743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8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2697480"/>
            <a:ext cx="3566160" cy="2834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04088" y="2898648"/>
            <a:ext cx="3163824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647079"/>
                </a:solidFill>
                <a:latin typeface="Calibri"/>
              </a:defRPr>
            </a:pPr>
            <a:r>
              <a:t>CONTRACTS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088" y="3520440"/>
            <a:ext cx="3163824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2 / month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088" y="4297680"/>
            <a:ext cx="3163824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283E4C"/>
                </a:solidFill>
                <a:latin typeface="Calibri"/>
              </a:defRPr>
            </a:pPr>
            <a:r>
              <a:t>Begin May 2027 and run through December 2030.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297680" y="2697480"/>
            <a:ext cx="3566160" cy="2834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98848" y="2898648"/>
            <a:ext cx="3163824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647079"/>
                </a:solidFill>
                <a:latin typeface="Calibri"/>
              </a:defRPr>
            </a:pPr>
            <a:r>
              <a:t>FIRST CLOSINGS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98848" y="3520440"/>
            <a:ext cx="3163824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38 homes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98848" y="4297680"/>
            <a:ext cx="3163824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283E4C"/>
                </a:solidFill>
                <a:latin typeface="Calibri"/>
              </a:defRPr>
            </a:pPr>
            <a:r>
              <a:t>January 2029 releases the modeled backlog, then two closings monthly.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92440" y="2697480"/>
            <a:ext cx="3566160" cy="2834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93608" y="2898648"/>
            <a:ext cx="3163824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647079"/>
                </a:solidFill>
                <a:latin typeface="Calibri"/>
              </a:defRPr>
            </a:pPr>
            <a:r>
              <a:t>PEAK MODELED EQUITY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93608" y="3520440"/>
            <a:ext cx="3163824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$11.30M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93608" y="4297680"/>
            <a:ext cx="3163824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283E4C"/>
                </a:solidFill>
                <a:latin typeface="Calibri"/>
              </a:defRPr>
            </a:pPr>
            <a:r>
              <a:t>Before financing and unmodeled costs. Not a final capital raise.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37160"/>
            <a:ext cx="1508760" cy="552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0" y="292608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SOLO INVESTOR  /  OCTOBER 13,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78992"/>
            <a:ext cx="1115568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Base product value differs from timed lot sales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965960"/>
            <a:ext cx="111099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647079"/>
                </a:solidFill>
                <a:latin typeface="Calibri"/>
              </a:defRPr>
            </a:pPr>
            <a:r>
              <a:t>Both views use the same product inputs, but they answer different questions.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080760"/>
            <a:ext cx="109728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Sponsor planning assumptions. Not an offer, guaranteed return, appraisal or approval.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73368"/>
            <a:ext cx="107899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Source cells: Lot Pricing Worksheet!G12; SUMMARY!K25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107899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647079"/>
                </a:solidFill>
                <a:latin typeface="Calibri"/>
              </a:defRPr>
            </a:pPr>
            <a:r>
              <a:rPr>
                <a:hlinkClick r:id="rId4"/>
              </a:rPr>
              <a:t>https://indianadunesclub.pplx.app/downloads/Indiana-Dunes-Club-Financials-and-Proforma.xlsx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0" y="6537960"/>
            <a:ext cx="2743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9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2697480"/>
            <a:ext cx="3566160" cy="2834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04088" y="2898648"/>
            <a:ext cx="3163824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647079"/>
                </a:solidFill>
                <a:latin typeface="Calibri"/>
              </a:defRPr>
            </a:pPr>
            <a:r>
              <a:t>PRODUCT ALLOCATION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088" y="3520440"/>
            <a:ext cx="3163824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$35.45M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088" y="4297680"/>
            <a:ext cx="3163824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283E4C"/>
                </a:solidFill>
                <a:latin typeface="Calibri"/>
              </a:defRPr>
            </a:pPr>
            <a:r>
              <a:t>Un-escalated total across the 10 rows. Used by the interactive assumptions tool.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297680" y="2697480"/>
            <a:ext cx="3566160" cy="2834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98848" y="2898648"/>
            <a:ext cx="3163824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647079"/>
                </a:solidFill>
                <a:latin typeface="Calibri"/>
              </a:defRPr>
            </a:pPr>
            <a:r>
              <a:t>TIMED GROSS SALES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98848" y="3520440"/>
            <a:ext cx="3163824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$35.80M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98848" y="4297680"/>
            <a:ext cx="3163824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283E4C"/>
                </a:solidFill>
                <a:latin typeface="Calibri"/>
              </a:defRPr>
            </a:pPr>
            <a:r>
              <a:t>Workbook monthly timing and price-growth conventions.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92440" y="2697480"/>
            <a:ext cx="3566160" cy="2834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93608" y="2898648"/>
            <a:ext cx="3163824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647079"/>
                </a:solidFill>
                <a:latin typeface="Calibri"/>
              </a:defRPr>
            </a:pPr>
            <a:r>
              <a:t>DIFFERENCE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93608" y="3520440"/>
            <a:ext cx="3163824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$350,221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93608" y="4297680"/>
            <a:ext cx="3163824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283E4C"/>
                </a:solidFill>
                <a:latin typeface="Calibri"/>
              </a:defRPr>
            </a:pPr>
            <a:r>
              <a:t>Timing / growth effect, not additional units or a second price schedule.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37160"/>
            <a:ext cx="1508760" cy="552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0" y="292608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SOLO INVESTOR  /  OCTOBER 13,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78992"/>
            <a:ext cx="1115568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Illinois starts with one home, not a $6M example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965960"/>
            <a:ext cx="111099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647079"/>
                </a:solidFill>
                <a:latin typeface="Calibri"/>
              </a:defRPr>
            </a:pPr>
            <a:r>
              <a:t>Lowest source allocation: Big House Condo. Other home types remain selectable.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080760"/>
            <a:ext cx="109728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Sponsor planning assumptions. Not an offer, guaranteed return, appraisal or approval.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73368"/>
            <a:ext cx="107899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Source cells: Lot Pricing Worksheet!row 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107899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647079"/>
                </a:solidFill>
                <a:latin typeface="Calibri"/>
              </a:defRPr>
            </a:pPr>
            <a:r>
              <a:rPr>
                <a:hlinkClick r:id="rId4"/>
              </a:rPr>
              <a:t>https://indianadunesclub.pplx.app/downloads/Indiana-Dunes-Club-Financials-and-Proforma.xlsx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0" y="6537960"/>
            <a:ext cx="2743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10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2697480"/>
            <a:ext cx="6583680" cy="384048"/>
          </a:xfrm>
          <a:prstGeom prst="rect">
            <a:avLst/>
          </a:prstGeom>
          <a:solidFill>
            <a:srgbClr val="3654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12648" y="2779776"/>
            <a:ext cx="6364224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5F0E8"/>
                </a:solidFill>
                <a:latin typeface="Calibri"/>
              </a:defRPr>
            </a:pPr>
            <a:r>
              <a:t>Starting input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086600" y="2697480"/>
            <a:ext cx="4572000" cy="384048"/>
          </a:xfrm>
          <a:prstGeom prst="rect">
            <a:avLst/>
          </a:prstGeom>
          <a:solidFill>
            <a:srgbClr val="3654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196328" y="2779776"/>
            <a:ext cx="4352544" cy="2651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200" b="1">
                <a:solidFill>
                  <a:srgbClr val="F5F0E8"/>
                </a:solidFill>
                <a:latin typeface="Calibri"/>
              </a:defRPr>
            </a:pPr>
            <a:r>
              <a:t>Amount / basis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02920" y="3081528"/>
            <a:ext cx="6583680" cy="448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2648" y="3163824"/>
            <a:ext cx="636422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283E4C"/>
                </a:solidFill>
                <a:latin typeface="Calibri"/>
              </a:defRPr>
            </a:pPr>
            <a:r>
              <a:t>Homes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086600" y="3081528"/>
            <a:ext cx="4572000" cy="448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96328" y="3163824"/>
            <a:ext cx="435254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02920" y="3529584"/>
            <a:ext cx="6583680" cy="44805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12648" y="3611880"/>
            <a:ext cx="636422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283E4C"/>
                </a:solidFill>
                <a:latin typeface="Calibri"/>
              </a:defRPr>
            </a:pPr>
            <a:r>
              <a:t>Allocated land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086600" y="3529584"/>
            <a:ext cx="4572000" cy="44805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196328" y="3611880"/>
            <a:ext cx="435254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$225,000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" y="3977639"/>
            <a:ext cx="6583680" cy="448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12648" y="4059935"/>
            <a:ext cx="636422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283E4C"/>
                </a:solidFill>
                <a:latin typeface="Calibri"/>
              </a:defRPr>
            </a:pPr>
            <a:r>
              <a:t>Home size / construction rate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086600" y="3977639"/>
            <a:ext cx="4572000" cy="448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196328" y="4059935"/>
            <a:ext cx="435254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900 SF × $350/SF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02920" y="4425696"/>
            <a:ext cx="6583680" cy="44805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12648" y="4507992"/>
            <a:ext cx="636422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283E4C"/>
                </a:solidFill>
                <a:latin typeface="Calibri"/>
              </a:defRPr>
            </a:pPr>
            <a:r>
              <a:t>Construction allowance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086600" y="4425696"/>
            <a:ext cx="4572000" cy="448056"/>
          </a:xfrm>
          <a:prstGeom prst="rect">
            <a:avLst/>
          </a:prstGeom>
          <a:solidFill>
            <a:srgbClr val="ECE8E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196328" y="4507992"/>
            <a:ext cx="435254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$315,000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02920" y="4873752"/>
            <a:ext cx="6583680" cy="448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12648" y="4956048"/>
            <a:ext cx="636422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1">
                <a:solidFill>
                  <a:srgbClr val="283E4C"/>
                </a:solidFill>
                <a:latin typeface="Calibri"/>
              </a:defRPr>
            </a:pPr>
            <a:r>
              <a:t>Base land + construction subtotal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086600" y="4873752"/>
            <a:ext cx="4572000" cy="44805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196328" y="4956048"/>
            <a:ext cx="4352544" cy="37490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400" b="0">
                <a:solidFill>
                  <a:srgbClr val="283E4C"/>
                </a:solidFill>
                <a:latin typeface="Calibri"/>
              </a:defRPr>
            </a:pPr>
            <a:r>
              <a:t>$540,000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2920" y="5623560"/>
            <a:ext cx="10972800" cy="2468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300" b="0">
                <a:solidFill>
                  <a:srgbClr val="647079"/>
                </a:solidFill>
                <a:latin typeface="Calibri"/>
              </a:defRPr>
            </a:pPr>
            <a:r>
              <a:t>Condo land allocation is not confirmation of a purchasable fee-simple lot.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37160"/>
            <a:ext cx="1508760" cy="552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0" y="292608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SOLO INVESTOR  /  OCTOBER 13,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78992"/>
            <a:ext cx="1115568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The one-home subtotal is not all-in capital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965960"/>
            <a:ext cx="111099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647079"/>
                </a:solidFill>
                <a:latin typeface="Calibri"/>
              </a:defRPr>
            </a:pPr>
            <a:r>
              <a:t>Unconfirmed allowances are blank in the calculator, not assumed to be free.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080760"/>
            <a:ext cx="109728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Sponsor planning assumptions. Not an offer, guaranteed return, appraisal or approval.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73368"/>
            <a:ext cx="107899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Source cells: Lot Pricing Worksheet; SUMMARY scope limitations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107899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647079"/>
                </a:solidFill>
                <a:latin typeface="Calibri"/>
              </a:defRPr>
            </a:pPr>
            <a:r>
              <a:rPr>
                <a:hlinkClick r:id="rId4"/>
              </a:rPr>
              <a:t>https://indianadunesclub.pplx.app/downloads/Indiana-Dunes-Club-Financials-and-Proforma.xlsx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0" y="6537960"/>
            <a:ext cx="2743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11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651760"/>
            <a:ext cx="30175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365467"/>
                </a:solidFill>
                <a:latin typeface="Georgia"/>
              </a:defRPr>
            </a:pPr>
            <a:r>
              <a:t>Construction extras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03320" y="2651760"/>
            <a:ext cx="7863840" cy="7863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283E4C"/>
                </a:solidFill>
                <a:latin typeface="Calibri"/>
              </a:defRPr>
            </a:pPr>
            <a:r>
              <a:t>Design, permits, soft costs and a construction contingency require project-specific allowances.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3630168"/>
            <a:ext cx="30175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365467"/>
                </a:solidFill>
                <a:latin typeface="Georgia"/>
              </a:defRPr>
            </a:pPr>
            <a:r>
              <a:t>Acquisition and fit-out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3320" y="3630168"/>
            <a:ext cx="7863840" cy="7863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283E4C"/>
                </a:solidFill>
                <a:latin typeface="Calibri"/>
              </a:defRPr>
            </a:pPr>
            <a:r>
              <a:t>Confirm closing costs, furnishing, equipment, financing, carrying costs and reserves.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4608576"/>
            <a:ext cx="30175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365467"/>
                </a:solidFill>
                <a:latin typeface="Georgia"/>
              </a:defRPr>
            </a:pPr>
            <a:r>
              <a:t>Income and tax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03320" y="4608576"/>
            <a:ext cx="7863840" cy="7863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283E4C"/>
                </a:solidFill>
                <a:latin typeface="Calibri"/>
              </a:defRPr>
            </a:pPr>
            <a:r>
              <a:t>No rent, operator guarantee, depreciation benefit, tax savings or tax-free exit is modeled.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37160"/>
            <a:ext cx="1508760" cy="552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0" y="292608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SOLO INVESTOR  /  OCTOBER 13,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78992"/>
            <a:ext cx="1115568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Reconcile acreage before a definitive land claim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965960"/>
            <a:ext cx="111099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647079"/>
                </a:solidFill>
                <a:latin typeface="Calibri"/>
              </a:defRPr>
            </a:pPr>
            <a:r>
              <a:t>The workbook basis differs from prior rounded marketing acreage.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080760"/>
            <a:ext cx="109728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Sponsor planning assumptions. Not an offer, guaranteed return, appraisal or approval.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73368"/>
            <a:ext cx="107899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Source cells: SUMMARY!K9:K11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107899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647079"/>
                </a:solidFill>
                <a:latin typeface="Calibri"/>
              </a:defRPr>
            </a:pPr>
            <a:r>
              <a:rPr>
                <a:hlinkClick r:id="rId4"/>
              </a:rPr>
              <a:t>https://indianadunesclub.pplx.app/downloads/Indiana-Dunes-Club-Financials-and-Proforma.xlsx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0" y="6537960"/>
            <a:ext cx="2743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12</a:t>
            </a:r>
          </a:p>
        </p:txBody>
      </p:sp>
      <p:sp>
        <p:nvSpPr>
          <p:cNvPr id="10" name="Rectangle 9"/>
          <p:cNvSpPr/>
          <p:nvPr/>
        </p:nvSpPr>
        <p:spPr>
          <a:xfrm>
            <a:off x="502920" y="2697480"/>
            <a:ext cx="3566160" cy="2834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04088" y="2898648"/>
            <a:ext cx="3163824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647079"/>
                </a:solidFill>
                <a:latin typeface="Calibri"/>
              </a:defRPr>
            </a:pPr>
            <a:r>
              <a:t>WORKBOOK TOTAL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4088" y="3520440"/>
            <a:ext cx="3163824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40.806 acres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4088" y="4297680"/>
            <a:ext cx="3163824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283E4C"/>
                </a:solidFill>
                <a:latin typeface="Calibri"/>
              </a:defRPr>
            </a:pPr>
            <a:r>
              <a:t>23.930 lake acres plus 16.876 upland acres.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297680" y="2697480"/>
            <a:ext cx="3566160" cy="2834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98848" y="2898648"/>
            <a:ext cx="3163824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647079"/>
                </a:solidFill>
                <a:latin typeface="Calibri"/>
              </a:defRPr>
            </a:pPr>
            <a:r>
              <a:t>PRIOR MARKETING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98848" y="3520440"/>
            <a:ext cx="3163824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About 43 acres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98848" y="4297680"/>
            <a:ext cx="3163824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283E4C"/>
                </a:solidFill>
                <a:latin typeface="Calibri"/>
              </a:defRPr>
            </a:pPr>
            <a:r>
              <a:t>Approximately 26 lake + 17 upland. Not silently substituted into the model.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92440" y="2697480"/>
            <a:ext cx="3566160" cy="2834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293608" y="2898648"/>
            <a:ext cx="3163824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100" b="1">
                <a:solidFill>
                  <a:srgbClr val="647079"/>
                </a:solidFill>
                <a:latin typeface="Calibri"/>
              </a:defRPr>
            </a:pPr>
            <a:r>
              <a:t>REQUIRED DILIGENCE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93608" y="3520440"/>
            <a:ext cx="3163824" cy="5943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Survey + title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93608" y="4297680"/>
            <a:ext cx="3163824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283E4C"/>
                </a:solidFill>
                <a:latin typeface="Calibri"/>
              </a:defRPr>
            </a:pPr>
            <a:r>
              <a:t>Reconcile parcel boundaries, ownership, lake rights and approved unit count.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37160"/>
            <a:ext cx="1508760" cy="552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0" y="292608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SOLO INVESTOR  /  OCTOBER 13,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78992"/>
            <a:ext cx="1115568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Investor terms and OZ outcomes remain conditional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965960"/>
            <a:ext cx="111099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647079"/>
                </a:solidFill>
                <a:latin typeface="Calibri"/>
              </a:defRPr>
            </a:pPr>
            <a:r>
              <a:t>The financial model is not an offering document, legal opinion or investor waterfall.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080760"/>
            <a:ext cx="109728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Sponsor planning assumptions. Not an offer, guaranteed return, appraisal or approval.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73368"/>
            <a:ext cx="107899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Source cells: SUMMARY; Proforma; Lot Pricing Worksheet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107899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647079"/>
                </a:solidFill>
                <a:latin typeface="Calibri"/>
              </a:defRPr>
            </a:pPr>
            <a:r>
              <a:rPr>
                <a:hlinkClick r:id="rId4"/>
              </a:rPr>
              <a:t>https://indianadunesclub.pplx.app/downloads/Indiana-Dunes-Club-Financials-and-Proforma.xlsx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0" y="6537960"/>
            <a:ext cx="2743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13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651760"/>
            <a:ext cx="30175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365467"/>
                </a:solidFill>
                <a:latin typeface="Georgia"/>
              </a:defRPr>
            </a:pPr>
            <a:r>
              <a:t>Capital and distributions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03320" y="2651760"/>
            <a:ext cx="7863840" cy="7863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283E4C"/>
                </a:solidFill>
                <a:latin typeface="Calibri"/>
              </a:defRPr>
            </a:pPr>
            <a:r>
              <a:t>Confirm land contribution / buyout, debt, fees, funding obligations and distribution priorities.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3630168"/>
            <a:ext cx="30175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365467"/>
                </a:solidFill>
                <a:latin typeface="Georgia"/>
              </a:defRPr>
            </a:pPr>
            <a:r>
              <a:t>Operator and approvals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3320" y="3630168"/>
            <a:ext cx="7863840" cy="7863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283E4C"/>
                </a:solidFill>
                <a:latin typeface="Calibri"/>
              </a:defRPr>
            </a:pPr>
            <a:r>
              <a:t>Obtain executed agreements, current entitlements, construction pricing and an absorption review.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4608576"/>
            <a:ext cx="30175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365467"/>
                </a:solidFill>
                <a:latin typeface="Georgia"/>
              </a:defRPr>
            </a:pPr>
            <a:r>
              <a:t>OZ / Illinois treatment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03320" y="4608576"/>
            <a:ext cx="7863840" cy="7863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283E4C"/>
                </a:solidFill>
                <a:latin typeface="Calibri"/>
              </a:defRPr>
            </a:pPr>
            <a:r>
              <a:t>Counsel must confirm tract status, entity and investor eligibility, timing, compliance and state treatment.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0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37160"/>
            <a:ext cx="1508760" cy="552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0" y="292608"/>
            <a:ext cx="57150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SOLO INVESTOR  /  OCTOBER 13,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1078992"/>
            <a:ext cx="11155680" cy="8686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3000" b="0">
                <a:solidFill>
                  <a:srgbClr val="365467"/>
                </a:solidFill>
                <a:latin typeface="Georgia"/>
              </a:defRPr>
            </a:pPr>
            <a:r>
              <a:t>Open the current model; underwrite the unresolved items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1965960"/>
            <a:ext cx="11109960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647079"/>
                </a:solidFill>
                <a:latin typeface="Calibri"/>
              </a:defRPr>
            </a:pPr>
            <a:r>
              <a:t>The workbook remains unchanged. Scenario edits do not rewrite source assumptions.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080760"/>
            <a:ext cx="1097280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000" b="0">
                <a:solidFill>
                  <a:srgbClr val="647079"/>
                </a:solidFill>
                <a:latin typeface="Calibri"/>
              </a:defRPr>
            </a:pPr>
            <a:r>
              <a:t>Sponsor planning assumptions. Not an offer, guaranteed return, appraisal or approval.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373368"/>
            <a:ext cx="10789920" cy="2011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Source cells: SUMMARY; Proforma; Lot Pricing Worksheet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83680"/>
            <a:ext cx="107899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800" b="0">
                <a:solidFill>
                  <a:srgbClr val="647079"/>
                </a:solidFill>
                <a:latin typeface="Calibri"/>
              </a:defRPr>
            </a:pPr>
            <a:r>
              <a:rPr>
                <a:hlinkClick r:id="rId4"/>
              </a:rPr>
              <a:t>https://indianadunesclub.pplx.app/downloads/Indiana-Dunes-Club-Financials-and-Proforma.xlsx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0" y="6537960"/>
            <a:ext cx="274320" cy="182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900" b="0">
                <a:solidFill>
                  <a:srgbClr val="647079"/>
                </a:solidFill>
                <a:latin typeface="Calibri"/>
              </a:defRPr>
            </a:pPr>
            <a:r>
              <a:t>14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2651760"/>
            <a:ext cx="30175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365467"/>
                </a:solidFill>
                <a:latin typeface="Georgia"/>
              </a:defRPr>
            </a:pPr>
            <a:r>
              <a:t>Choose a model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03320" y="2651760"/>
            <a:ext cx="7863840" cy="7863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283E4C"/>
                </a:solidFill>
                <a:latin typeface="Calibri"/>
              </a:defRPr>
            </a:pPr>
            <a:r>
              <a:t>Solo Investor starts with 88 homes. Illinois OZ Investor starts with one home and the lowest source allocation.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3630168"/>
            <a:ext cx="30175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365467"/>
                </a:solidFill>
                <a:latin typeface="Georgia"/>
              </a:defRPr>
            </a:pPr>
            <a:r>
              <a:t>Review the source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3320" y="3630168"/>
            <a:ext cx="7863840" cy="7863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283E4C"/>
                </a:solidFill>
                <a:latin typeface="Calibri"/>
              </a:defRPr>
            </a:pPr>
            <a:r>
              <a:t>Use the corrected workbook, current pro forma and the 50-month schedule. Historical materials are labeled separately.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4608576"/>
            <a:ext cx="3017520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365467"/>
                </a:solidFill>
                <a:latin typeface="Georgia"/>
              </a:defRPr>
            </a:pPr>
            <a:r>
              <a:t>Discuss the next step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03320" y="4608576"/>
            <a:ext cx="7863840" cy="7863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600" b="0">
                <a:solidFill>
                  <a:srgbClr val="283E4C"/>
                </a:solidFill>
                <a:latin typeface="Calibri"/>
              </a:defRPr>
            </a:pPr>
            <a:r>
              <a:t>Request current land terms, approvals, bids, financing and offering documentation from the project team.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5623560"/>
            <a:ext cx="109728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800"/>
              </a:spcAft>
              <a:defRPr sz="1500" b="1">
                <a:solidFill>
                  <a:srgbClr val="365467"/>
                </a:solidFill>
                <a:latin typeface="Calibri"/>
              </a:defRPr>
            </a:pPr>
            <a:r>
              <a:rPr>
                <a:hlinkClick r:id="rId5"/>
              </a:rPr>
              <a:t>indianadunesclub.com  |  indianadunesclub.pplx.app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Duneswalk Development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Indiana Dunes Club | Solo Investor Deck | 88-Site Reconciliation</dc:title>
  <dc:subject>Two 88-site sellout scenarios; original development budgets preserved; investor economics distinguished from horizontal cash flow</dc:subject>
  <dc:creator>Perplexity Computer</dc:creator>
  <cp:lastModifiedBy>Perplexity Computer</cp:lastModifiedBy>
  <cp:revision>1</cp:revision>
  <dcterms:created xsi:type="dcterms:W3CDTF">2026-09-08T04:01:58Z</dcterms:created>
  <dcterms:modified xsi:type="dcterms:W3CDTF">2026-09-08T04:01:58Z</dcterms:modified>
</cp:coreProperties>
</file>