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Worksheet!A2:P12.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Worksheet!A2:P12. URL: https://indianadunesclub.pplx.app/downloads/Indiana-Dunes-Club-Financials-and-Proforma.xlsx. These are sponsor inputs, not quoted lot inventory or contractor bids. No whole-project funding or horizontal return figures belong in this deck. This deck intentionally excludes sponsor-wide horizontal budget, sellout proceeds, peak project equity and whole-project cash flow. 88-home program size is background only, not a proportionate investment interest.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Worksheet!A2:P12. URL: https://indianadunesclub.pplx.app/downloads/Indiana-Dunes-Club-Financials-and-Proforma.xlsx. These are sponsor inputs, not quoted lot inventory or contractor bids. No whole-project funding or horizontal return figures belong in this deck. Existing sponsor aerial photograph. Concept count is not certification of final plat or available inventory. Physical lot selection and rental permissions require sponsor and legal confirmation.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Worksheet!A2:P12.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Worksheet!row 6 (Treehouses) and row 3 (Court Homes).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Worksheet!B3, F3, I3, K3, L3.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Worksheet!row 3; additional items are underwriting requirements, not source estimates.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Calculated sensitivity using Court Home base subtotal ($825,000); yield inputs chosen for illustration. URL: https://indianadunesclub.pplx.app/downloads/Indiana-Dunes-Club-Financials-and-Proforma.xlsx. These are sponsor inputs, not quoted lot inventory or contractor bids. No whole-project funding or horizontal return figures belong in this deck. At5%:41250/206250. At6%:49500/247500. At7%:57750/288750. The denominator is an incomplete base cost, so this is not an all-in yield. No market rent, occupancy or operator covenant is established.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Investor diligence framework; current lot/construction inputs: Lot Pricing Worksheet.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IRS: Opportunity Zones; IRS Notice 2026-40, §4. URL: https://www.irs.gov/pub/irs-drop/n-26-40.pdf. These are sponsor inputs, not quoted lot inventory or contractor bids. No whole-project funding or horizontal return figures belong in this deck. The investor-controlled QOF/QOZB concept is subject to legal/tax confirmation, not an established offering. IRS general overview: https://www.irs.gov/credits-deductions/businesses/opportunity-zones. Timing source Notice2026-40 sections4.01–4.02.</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IRS Notice 2026-40, §§4.02 and 5.02. URL: https://www.irs.gov/pub/irs-drop/n-26-40.pdf.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Adviser-review checklist; federal framework: IRS Notice 2026-40. URL: https://www.irs.gov/pub/irs-drop/n-26-40.pdf.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Investor diligence checklist; product counts and costs: Lot Pricing Worksheet.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Illinois investor edition, one to five proposed lots and homes. Corrected October13,2026 workbook unchanged. Source: Lot Pricing Worksheet!A2:P12. URL: https://indianadunesclub.pplx.app/downloads/Indiana-Dunes-Club-Financials-and-Proforma.xlsx. These are sponsor inputs, not quoted lot inventory or contractor bids. No whole-project funding or horizontal return figures belong in this deck.</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1.png"/><Relationship Id="rId5" Type="http://schemas.openxmlformats.org/officeDocument/2006/relationships/hyperlink" Target="https://indianadunesclub.pplx.app/downloads/Indiana-Dunes-Club-Financials-and-Proforma.xlsx" TargetMode="External"/><Relationship Id="rId6" Type="http://schemas.openxmlformats.org/officeDocument/2006/relationships/image" Target="../media/image-2-1.jpeg"/><Relationship Id="rId7" Type="http://schemas.openxmlformats.org/officeDocument/2006/relationships/image" Target="../media/image2.png"/><Relationship Id="rId8"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 Id="rId4" Type="http://schemas.openxmlformats.org/officeDocument/2006/relationships/image" Target="../media/image1.png"/><Relationship Id="rId5" Type="http://schemas.openxmlformats.org/officeDocument/2006/relationships/hyperlink" Target="https://indianadunesclub.pplx.app/downloads/Indiana-Dunes-Club-Financials-and-Proforma.xlsx" TargetMode="External"/><Relationship Id="rId6"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 Id="rId4" Type="http://schemas.openxmlformats.org/officeDocument/2006/relationships/image" Target="../media/image1.png"/><Relationship Id="rId5" Type="http://schemas.openxmlformats.org/officeDocument/2006/relationships/hyperlink" Target="https://indianadunesclub.pplx.app/downloads/Indiana-Dunes-Club-Financials-and-Proforma.xlsx" TargetMode="External"/><Relationship Id="rId6" Type="http://schemas.openxmlformats.org/officeDocument/2006/relationships/image" Target="../media/image4.png"/><Relationship Id="rId7"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 Id="rId4" Type="http://schemas.openxmlformats.org/officeDocument/2006/relationships/image" Target="../media/image1.png"/><Relationship Id="rId5" Type="http://schemas.openxmlformats.org/officeDocument/2006/relationships/hyperlink" Target="https://indianadunesclub.pplx.app/downloads/Indiana-Dunes-Club-Financials-and-Proforma.xlsx" TargetMode="External"/><Relationship Id="rId6"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slideLayout" Target="../slideLayouts/slideLayout1.xml"/><Relationship Id="rId5" Type="http://schemas.openxmlformats.org/officeDocument/2006/relationships/notesSlide" Target="../notesSlides/notesSlide5.xml"/><Relationship Id="rId6" Type="http://schemas.openxmlformats.org/officeDocument/2006/relationships/image" Target="../media/image1.png"/><Relationship Id="rId7" Type="http://schemas.openxmlformats.org/officeDocument/2006/relationships/hyperlink" Target="https://indianadunesclub.pplx.app/downloads/Indiana-Dunes-Club-Financials-and-Proforma.xlsx" TargetMode="External"/><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jpeg"/><Relationship Id="rId3" Type="http://schemas.openxmlformats.org/officeDocument/2006/relationships/slideLayout" Target="../slideLayouts/slideLayout1.xml"/><Relationship Id="rId4" Type="http://schemas.openxmlformats.org/officeDocument/2006/relationships/notesSlide" Target="../notesSlides/notesSlide7.xml"/><Relationship Id="rId5" Type="http://schemas.openxmlformats.org/officeDocument/2006/relationships/image" Target="../media/image1.png"/><Relationship Id="rId6" Type="http://schemas.openxmlformats.org/officeDocument/2006/relationships/hyperlink" Target="https://indianadunesclub.pplx.app/downloads/Indiana-Dunes-Club-Financials-and-Proforma.xlsx" TargetMode="External"/><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 Id="rId6" Type="http://schemas.openxmlformats.org/officeDocument/2006/relationships/hyperlink" Target="https://www.irs.gov/pub/irs-drop/n-26-40.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 Id="rId6" Type="http://schemas.openxmlformats.org/officeDocument/2006/relationships/hyperlink" Target="https://www.irs.gov/pub/irs-drop/n-26-40.pdf"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hyperlink" Target="https://indianadunesclub.pplx.app/downloads/Indiana-Dunes-Club-Financials-and-Proforma.xlsx" TargetMode="External"/><Relationship Id="rId5" Type="http://schemas.openxmlformats.org/officeDocument/2006/relationships/image" Target="../media/image4.png"/><Relationship Id="rId6" Type="http://schemas.openxmlformats.org/officeDocument/2006/relationships/hyperlink" Target="https://www.irs.gov/pub/irs-drop/n-26-40.pdf" TargetMode="External"/></Relationships>
</file>

<file path=ppt/slides/_rels/slide13.xml.rels><?xml version='1.0' encoding='UTF-8' standalone='yes'?>
<Relationships xmlns="http://schemas.openxmlformats.org/package/2006/relationships"><Relationship Id="rId1" Type="http://schemas.openxmlformats.org/officeDocument/2006/relationships/hyperlink" Target="https://www.irs.gov/credits-deductions/opportunity-zones-frequently-asked-questions" TargetMode="External"/><Relationship Id="rId2" Type="http://schemas.openxmlformats.org/officeDocument/2006/relationships/hyperlink" Target="https://taxfoundation.org/data/all/federal/2026-tax-brackets/" TargetMode="External"/><Relationship Id="rId3" Type="http://schemas.openxmlformats.org/officeDocument/2006/relationships/hyperlink" Target="https://tax.illinois.gov/" TargetMode="External"/><Relationship Id="rId4" Type="http://schemas.openxmlformats.org/officeDocument/2006/relationships/hyperlink" Target="https://www.novoco.com/resource-centers/opportunity-zones-resource-center/state-tax-code-conformity-personal-income" TargetMode="External"/><Relationship Id="rId5" Type="http://schemas.openxmlformats.org/officeDocument/2006/relationships/slideLayout" Target="../slideLayouts/slideLayout1.xml"/><Relationship Id="rId6" Type="http://schemas.openxmlformats.org/officeDocument/2006/relationships/notesSlide" Target="../notesSlides/notesSlide13.xml"/><Relationship Id="rId7" Type="http://schemas.openxmlformats.org/officeDocument/2006/relationships/image" Target="../media/image1.png"/><Relationship Id="rId8" Type="http://schemas.openxmlformats.org/officeDocument/2006/relationships/hyperlink" Target="https://indianadunesclub.pplx.app/downloads/Indiana-Dunes-Club-Financials-and-Proforma.xlsx" TargetMode="Externa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hyperlink" Target="https://www.irs.gov/credits-deductions/opportunity-zones-frequently-asked-questions" TargetMode="External"/><Relationship Id="rId2" Type="http://schemas.openxmlformats.org/officeDocument/2006/relationships/hyperlink" Target="https://www.congress.gov/crs-product/R45152" TargetMode="External"/><Relationship Id="rId3" Type="http://schemas.openxmlformats.org/officeDocument/2006/relationships/slideLayout" Target="../slideLayouts/slideLayout1.xml"/><Relationship Id="rId4" Type="http://schemas.openxmlformats.org/officeDocument/2006/relationships/notesSlide" Target="../notesSlides/notesSlide14.xml"/><Relationship Id="rId5" Type="http://schemas.openxmlformats.org/officeDocument/2006/relationships/image" Target="../media/image1.png"/><Relationship Id="rId6" Type="http://schemas.openxmlformats.org/officeDocument/2006/relationships/hyperlink" Target="https://indianadunesclub.pplx.app/downloads/Indiana-Dunes-Club-Financials-and-Proforma.xlsx" TargetMode="External"/><Relationship Id="rId7" Type="http://schemas.openxmlformats.org/officeDocument/2006/relationships/hyperlink" Target="https://indianadunesclub.com" TargetMode="External"/><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23C4B"/>
        </a:solidFill>
      </p:bgPr>
    </p:bg>
    <p:spTree>
      <p:nvGrpSpPr>
        <p:cNvPr id="1" name=""/>
        <p:cNvGrpSpPr/>
        <p:nvPr/>
      </p:nvGrpSpPr>
      <p:grpSpPr>
        <a:xfrm>
          <a:off x="0" y="0"/>
          <a:ext cx="0" cy="0"/>
          <a:chOff x="0" y="0"/>
          <a:chExt cx="0" cy="0"/>
        </a:xfrm>
      </p:grpSpPr>
      <p:pic>
        <p:nvPicPr>
          <p:cNvPr id="2" name="Picture 1" descr="idc_horizontal_white.png"/>
          <p:cNvPicPr>
            <a:picLocks noChangeAspect="1"/>
          </p:cNvPicPr>
          <p:nvPr/>
        </p:nvPicPr>
        <p:blipFill>
          <a:blip r:embed="rId7"/>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DADDDC"/>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F5F0E8"/>
                </a:solidFill>
                <a:latin typeface="Georgia"/>
              </a:defRPr>
            </a:pPr>
            <a:r>
              <a:t>Illinois Investor</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DADDDC"/>
                </a:solidFill>
                <a:latin typeface="Calibri"/>
              </a:defRPr>
            </a:pPr>
            <a:r>
              <a:t>One to five lots &amp; homes at Indiana Dunes Club</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DADDDC"/>
                </a:solidFill>
                <a:latin typeface="Calibri"/>
              </a:defRPr>
            </a:pPr>
            <a:r>
              <a:t>Sponsor planning assumptions. Subject to availability, title, approvals and definitive agreements.</a:t>
            </a:r>
          </a:p>
        </p:txBody>
      </p:sp>
      <p:sp>
        <p:nvSpPr>
          <p:cNvPr id="7" name="Rectangle 6"/>
          <p:cNvSpPr/>
          <p:nvPr/>
        </p:nvSpPr>
        <p:spPr>
          <a:xfrm>
            <a:off x="365760" y="6254496"/>
            <a:ext cx="11430000" cy="530352"/>
          </a:xfrm>
          <a:prstGeom prst="rect">
            <a:avLst/>
          </a:prstGeom>
          <a:solidFill>
            <a:srgbClr val="F5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5"/>
              </a:rPr>
              <a:t>Source: Lot Pricing Worksheet!A2:P12</a:t>
            </a:r>
          </a:p>
        </p:txBody>
      </p:sp>
      <p:sp>
        <p:nvSpPr>
          <p:cNvPr id="9" name="TextBox 8"/>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5"/>
              </a:rPr>
              <a:t>https://indianadunesclub.pplx.app/downloads/Indiana-Dunes-Club-Financials-and-Proforma.xlsx</a:t>
            </a:r>
          </a:p>
        </p:txBody>
      </p:sp>
      <p:sp>
        <p:nvSpPr>
          <p:cNvPr id="10" name="TextBox 9"/>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 / 14</a:t>
            </a:r>
          </a:p>
        </p:txBody>
      </p:sp>
      <p:sp>
        <p:nvSpPr>
          <p:cNvPr id="11" name="TextBox 10"/>
          <p:cNvSpPr txBox="1"/>
          <p:nvPr/>
        </p:nvSpPr>
        <p:spPr>
          <a:xfrm>
            <a:off x="502920" y="2798064"/>
            <a:ext cx="5577840" cy="1234440"/>
          </a:xfrm>
          <a:prstGeom prst="rect">
            <a:avLst/>
          </a:prstGeom>
          <a:noFill/>
        </p:spPr>
        <p:txBody>
          <a:bodyPr wrap="square" lIns="0" tIns="0" bIns="0" rIns="0">
            <a:spAutoFit/>
          </a:bodyPr>
          <a:lstStyle/>
          <a:p>
            <a:pPr>
              <a:spcAft>
                <a:spcPts val="800"/>
              </a:spcAft>
              <a:defRPr sz="2900" b="0">
                <a:solidFill>
                  <a:srgbClr val="F5F0E8"/>
                </a:solidFill>
                <a:latin typeface="Georgia"/>
              </a:defRPr>
            </a:pPr>
            <a:r>
              <a:t>A property-level investment.</a:t>
            </a:r>
          </a:p>
          <a:p>
            <a:pPr>
              <a:spcAft>
                <a:spcPts val="800"/>
              </a:spcAft>
              <a:defRPr sz="2900" b="0">
                <a:solidFill>
                  <a:srgbClr val="F5F0E8"/>
                </a:solidFill>
                <a:latin typeface="Georgia"/>
              </a:defRPr>
            </a:pPr>
            <a:r>
              <a:t>Not a whole-community capital raise.</a:t>
            </a:r>
          </a:p>
        </p:txBody>
      </p:sp>
      <p:sp>
        <p:nvSpPr>
          <p:cNvPr id="12" name="TextBox 11"/>
          <p:cNvSpPr txBox="1"/>
          <p:nvPr/>
        </p:nvSpPr>
        <p:spPr>
          <a:xfrm>
            <a:off x="502920" y="4297680"/>
            <a:ext cx="5166360" cy="1234440"/>
          </a:xfrm>
          <a:prstGeom prst="rect">
            <a:avLst/>
          </a:prstGeom>
          <a:noFill/>
        </p:spPr>
        <p:txBody>
          <a:bodyPr wrap="square" lIns="0" tIns="0" bIns="0" rIns="0">
            <a:spAutoFit/>
          </a:bodyPr>
          <a:lstStyle/>
          <a:p>
            <a:pPr>
              <a:spcAft>
                <a:spcPts val="800"/>
              </a:spcAft>
              <a:defRPr sz="1800" b="0">
                <a:solidFill>
                  <a:srgbClr val="F5F0E8"/>
                </a:solidFill>
                <a:latin typeface="Calibri"/>
              </a:defRPr>
            </a:pPr>
            <a:r>
              <a:t>Select the homes you want to own. Underwrite their complete costs, income and exit. Evaluate Opportunity Zone treatment separately with your advisers.</a:t>
            </a:r>
          </a:p>
        </p:txBody>
      </p:sp>
      <p:pic>
        <p:nvPicPr>
          <p:cNvPr id="13" name="Picture 12" descr="21_idc_signature_daylight.jpg"/>
          <p:cNvPicPr>
            <a:picLocks noChangeAspect="1"/>
          </p:cNvPicPr>
          <p:nvPr/>
        </p:nvPicPr>
        <p:blipFill>
          <a:blip r:embed="rId8"/>
          <a:stretch>
            <a:fillRect/>
          </a:stretch>
        </p:blipFill>
        <p:spPr>
          <a:xfrm>
            <a:off x="6401619" y="2743200"/>
            <a:ext cx="5210440" cy="2907792"/>
          </a:xfrm>
          <a:prstGeom prst="rect">
            <a:avLst/>
          </a:prstGeom>
        </p:spPr>
      </p:pic>
      <p:sp>
        <p:nvSpPr>
          <p:cNvPr id="14" name="TextBox 13"/>
          <p:cNvSpPr txBox="1"/>
          <p:nvPr/>
        </p:nvSpPr>
        <p:spPr>
          <a:xfrm>
            <a:off x="6400800" y="5687568"/>
            <a:ext cx="5120640" cy="210312"/>
          </a:xfrm>
          <a:prstGeom prst="rect">
            <a:avLst/>
          </a:prstGeom>
          <a:noFill/>
        </p:spPr>
        <p:txBody>
          <a:bodyPr wrap="square" lIns="0" tIns="0" bIns="0" rIns="0">
            <a:spAutoFit/>
          </a:bodyPr>
          <a:lstStyle/>
          <a:p>
            <a:pPr>
              <a:spcAft>
                <a:spcPts val="800"/>
              </a:spcAft>
              <a:defRPr sz="1000" b="0">
                <a:solidFill>
                  <a:srgbClr val="DADDDC"/>
                </a:solidFill>
                <a:latin typeface="Calibri"/>
              </a:defRPr>
            </a:pPr>
            <a:r>
              <a:t>Illustrative architecture; not a specific lot or quoted home.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6"/>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Your investment is the selected properties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The proposed community provides context. Your economics remain specific to the lots and homes you acquire.</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5"/>
              </a:rPr>
              <a:t>Source: Lot Pricing Worksheet!A2:P12</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5"/>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2 / 14</a:t>
            </a:r>
          </a:p>
        </p:txBody>
      </p:sp>
      <p:sp>
        <p:nvSpPr>
          <p:cNvPr id="10" name="Rectangle 9"/>
          <p:cNvSpPr/>
          <p:nvPr/>
        </p:nvSpPr>
        <p:spPr>
          <a:xfrm>
            <a:off x="502920" y="2743200"/>
            <a:ext cx="3535680" cy="2743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ACQUIRE</a:t>
            </a:r>
          </a:p>
        </p:txBody>
      </p:sp>
      <p:sp>
        <p:nvSpPr>
          <p:cNvPr id="12" name="TextBox 11"/>
          <p:cNvSpPr txBox="1"/>
          <p:nvPr/>
        </p:nvSpPr>
        <p:spPr>
          <a:xfrm>
            <a:off x="70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1–5 lots</a:t>
            </a:r>
          </a:p>
        </p:txBody>
      </p:sp>
      <p:sp>
        <p:nvSpPr>
          <p:cNvPr id="13" name="TextBox 12"/>
          <p:cNvSpPr txBox="1"/>
          <p:nvPr/>
        </p:nvSpPr>
        <p:spPr>
          <a:xfrm>
            <a:off x="704088" y="4297680"/>
            <a:ext cx="3133344" cy="1097280"/>
          </a:xfrm>
          <a:prstGeom prst="rect">
            <a:avLst/>
          </a:prstGeom>
          <a:noFill/>
        </p:spPr>
        <p:txBody>
          <a:bodyPr wrap="square" lIns="0" tIns="0" bIns="0" rIns="0">
            <a:spAutoFit/>
          </a:bodyPr>
          <a:lstStyle/>
          <a:p>
            <a:pPr>
              <a:spcAft>
                <a:spcPts val="800"/>
              </a:spcAft>
              <a:defRPr sz="1600" b="0">
                <a:solidFill>
                  <a:srgbClr val="283E4C"/>
                </a:solidFill>
                <a:latin typeface="Calibri"/>
              </a:defRPr>
            </a:pPr>
            <a:r>
              <a:t>Choose a documented lot/home package, title structure and approved build scope.</a:t>
            </a:r>
          </a:p>
        </p:txBody>
      </p:sp>
      <p:sp>
        <p:nvSpPr>
          <p:cNvPr id="14" name="Rectangle 13"/>
          <p:cNvSpPr/>
          <p:nvPr/>
        </p:nvSpPr>
        <p:spPr>
          <a:xfrm>
            <a:off x="4312920" y="2743200"/>
            <a:ext cx="3535680" cy="2743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1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OWN &amp; OPERATE</a:t>
            </a:r>
          </a:p>
        </p:txBody>
      </p:sp>
      <p:sp>
        <p:nvSpPr>
          <p:cNvPr id="16" name="TextBox 15"/>
          <p:cNvSpPr txBox="1"/>
          <p:nvPr/>
        </p:nvSpPr>
        <p:spPr>
          <a:xfrm>
            <a:off x="451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Your portfolio</a:t>
            </a:r>
          </a:p>
        </p:txBody>
      </p:sp>
      <p:sp>
        <p:nvSpPr>
          <p:cNvPr id="17" name="TextBox 16"/>
          <p:cNvSpPr txBox="1"/>
          <p:nvPr/>
        </p:nvSpPr>
        <p:spPr>
          <a:xfrm>
            <a:off x="4514088" y="4297680"/>
            <a:ext cx="3133344" cy="1097280"/>
          </a:xfrm>
          <a:prstGeom prst="rect">
            <a:avLst/>
          </a:prstGeom>
          <a:noFill/>
        </p:spPr>
        <p:txBody>
          <a:bodyPr wrap="square" lIns="0" tIns="0" bIns="0" rIns="0">
            <a:spAutoFit/>
          </a:bodyPr>
          <a:lstStyle/>
          <a:p>
            <a:pPr>
              <a:spcAft>
                <a:spcPts val="800"/>
              </a:spcAft>
              <a:defRPr sz="1600" b="0">
                <a:solidFill>
                  <a:srgbClr val="283E4C"/>
                </a:solidFill>
                <a:latin typeface="Calibri"/>
              </a:defRPr>
            </a:pPr>
            <a:r>
              <a:t>Receive the selected properties’ operating cash flow, less agreed costs and any debt service.</a:t>
            </a:r>
          </a:p>
        </p:txBody>
      </p:sp>
      <p:sp>
        <p:nvSpPr>
          <p:cNvPr id="18" name="Rectangle 17"/>
          <p:cNvSpPr/>
          <p:nvPr/>
        </p:nvSpPr>
        <p:spPr>
          <a:xfrm>
            <a:off x="8122920" y="2743200"/>
            <a:ext cx="3535680" cy="2743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2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HOLD OR EXIT</a:t>
            </a:r>
          </a:p>
        </p:txBody>
      </p:sp>
      <p:sp>
        <p:nvSpPr>
          <p:cNvPr id="20" name="TextBox 19"/>
          <p:cNvSpPr txBox="1"/>
          <p:nvPr/>
        </p:nvSpPr>
        <p:spPr>
          <a:xfrm>
            <a:off x="832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Your decision</a:t>
            </a:r>
          </a:p>
        </p:txBody>
      </p:sp>
      <p:sp>
        <p:nvSpPr>
          <p:cNvPr id="21" name="TextBox 20"/>
          <p:cNvSpPr txBox="1"/>
          <p:nvPr/>
        </p:nvSpPr>
        <p:spPr>
          <a:xfrm>
            <a:off x="8324088" y="4297680"/>
            <a:ext cx="3133344" cy="1097280"/>
          </a:xfrm>
          <a:prstGeom prst="rect">
            <a:avLst/>
          </a:prstGeom>
          <a:noFill/>
        </p:spPr>
        <p:txBody>
          <a:bodyPr wrap="square" lIns="0" tIns="0" bIns="0" rIns="0">
            <a:spAutoFit/>
          </a:bodyPr>
          <a:lstStyle/>
          <a:p>
            <a:pPr>
              <a:spcAft>
                <a:spcPts val="800"/>
              </a:spcAft>
              <a:defRPr sz="1600" b="0">
                <a:solidFill>
                  <a:srgbClr val="283E4C"/>
                </a:solidFill>
                <a:latin typeface="Calibri"/>
              </a:defRPr>
            </a:pPr>
            <a:r>
              <a:t>Underwrite resale, refinancing and hold duration; tax treatment may constrain the timing.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6"/>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A small portfolio in a proposed lakeside community</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Michigan City, Indiana. The sponsor’s 88-home concept is the setting, not the investor’s purchase quantity.</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5"/>
              </a:rPr>
              <a:t>Source: Lot Pricing Worksheet!A2:P12</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5"/>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3 / 14</a:t>
            </a:r>
          </a:p>
        </p:txBody>
      </p:sp>
      <p:pic>
        <p:nvPicPr>
          <p:cNvPr id="10" name="Picture 9" descr="02_lake_kai_aerial_summer.jpg"/>
          <p:cNvPicPr>
            <a:picLocks noChangeAspect="1"/>
          </p:cNvPicPr>
          <p:nvPr/>
        </p:nvPicPr>
        <p:blipFill>
          <a:blip r:embed="rId7"/>
          <a:stretch>
            <a:fillRect/>
          </a:stretch>
        </p:blipFill>
        <p:spPr>
          <a:xfrm>
            <a:off x="502920" y="2819323"/>
            <a:ext cx="6400800" cy="2883560"/>
          </a:xfrm>
          <a:prstGeom prst="rect">
            <a:avLst/>
          </a:prstGeom>
        </p:spPr>
      </p:pic>
      <p:sp>
        <p:nvSpPr>
          <p:cNvPr id="11" name="TextBox 10"/>
          <p:cNvSpPr txBox="1"/>
          <p:nvPr/>
        </p:nvSpPr>
        <p:spPr>
          <a:xfrm>
            <a:off x="7315200" y="2743200"/>
            <a:ext cx="4206240" cy="457200"/>
          </a:xfrm>
          <a:prstGeom prst="rect">
            <a:avLst/>
          </a:prstGeom>
          <a:noFill/>
        </p:spPr>
        <p:txBody>
          <a:bodyPr wrap="square" lIns="0" tIns="0" bIns="0" rIns="0">
            <a:spAutoFit/>
          </a:bodyPr>
          <a:lstStyle/>
          <a:p>
            <a:pPr>
              <a:spcAft>
                <a:spcPts val="800"/>
              </a:spcAft>
              <a:defRPr sz="2500" b="0">
                <a:solidFill>
                  <a:srgbClr val="365467"/>
                </a:solidFill>
                <a:latin typeface="Georgia"/>
              </a:defRPr>
            </a:pPr>
            <a:r>
              <a:t>Select for the use case</a:t>
            </a:r>
          </a:p>
        </p:txBody>
      </p:sp>
      <p:sp>
        <p:nvSpPr>
          <p:cNvPr id="12" name="TextBox 11"/>
          <p:cNvSpPr txBox="1"/>
          <p:nvPr/>
        </p:nvSpPr>
        <p:spPr>
          <a:xfrm>
            <a:off x="7315200" y="3429000"/>
            <a:ext cx="4206240" cy="2103120"/>
          </a:xfrm>
          <a:prstGeom prst="rect">
            <a:avLst/>
          </a:prstGeom>
          <a:noFill/>
        </p:spPr>
        <p:txBody>
          <a:bodyPr wrap="square" lIns="0" tIns="0" bIns="0" rIns="0">
            <a:spAutoFit/>
          </a:bodyPr>
          <a:lstStyle/>
          <a:p>
            <a:pPr>
              <a:spcAft>
                <a:spcPts val="800"/>
              </a:spcAft>
              <a:defRPr sz="1800" b="0">
                <a:solidFill>
                  <a:srgbClr val="283E4C"/>
                </a:solidFill>
                <a:latin typeface="Calibri"/>
              </a:defRPr>
            </a:pPr>
            <a:r>
              <a:t>Home size and guest profile</a:t>
            </a:r>
          </a:p>
          <a:p>
            <a:pPr>
              <a:spcAft>
                <a:spcPts val="800"/>
              </a:spcAft>
              <a:defRPr sz="1800" b="0">
                <a:solidFill>
                  <a:srgbClr val="283E4C"/>
                </a:solidFill>
                <a:latin typeface="Calibri"/>
              </a:defRPr>
            </a:pPr>
            <a:r>
              <a:t>Rental rules and personal-use limits</a:t>
            </a:r>
          </a:p>
          <a:p>
            <a:pPr>
              <a:spcAft>
                <a:spcPts val="800"/>
              </a:spcAft>
              <a:defRPr sz="1800" b="0">
                <a:solidFill>
                  <a:srgbClr val="283E4C"/>
                </a:solidFill>
                <a:latin typeface="Calibri"/>
              </a:defRPr>
            </a:pPr>
            <a:r>
              <a:t>Access, parking and amenity rights</a:t>
            </a:r>
          </a:p>
          <a:p>
            <a:pPr>
              <a:spcAft>
                <a:spcPts val="800"/>
              </a:spcAft>
              <a:defRPr sz="1800" b="0">
                <a:solidFill>
                  <a:srgbClr val="283E4C"/>
                </a:solidFill>
                <a:latin typeface="Calibri"/>
              </a:defRPr>
            </a:pPr>
            <a:r>
              <a:t>Management and resale strategy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6"/>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Lot-based options from the source workbook</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Per-home planning allocations and construction allowances. Counts shown are concept totals, not live availability.</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5"/>
              </a:rPr>
              <a:t>Source: Lot Pricing Worksheet!A2:P12</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5"/>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4 / 14</a:t>
            </a:r>
          </a:p>
        </p:txBody>
      </p:sp>
      <p:sp>
        <p:nvSpPr>
          <p:cNvPr id="10" name="Rectangle 9"/>
          <p:cNvSpPr/>
          <p:nvPr/>
        </p:nvSpPr>
        <p:spPr>
          <a:xfrm>
            <a:off x="502920" y="2697480"/>
            <a:ext cx="36118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648" y="2807208"/>
            <a:ext cx="33924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Product</a:t>
            </a:r>
          </a:p>
        </p:txBody>
      </p:sp>
      <p:sp>
        <p:nvSpPr>
          <p:cNvPr id="12" name="Rectangle 11"/>
          <p:cNvSpPr/>
          <p:nvPr/>
        </p:nvSpPr>
        <p:spPr>
          <a:xfrm>
            <a:off x="4114800" y="2697480"/>
            <a:ext cx="150876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224528" y="2807208"/>
            <a:ext cx="128930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Concept homes</a:t>
            </a:r>
          </a:p>
        </p:txBody>
      </p:sp>
      <p:sp>
        <p:nvSpPr>
          <p:cNvPr id="14" name="Rectangle 13"/>
          <p:cNvSpPr/>
          <p:nvPr/>
        </p:nvSpPr>
        <p:spPr>
          <a:xfrm>
            <a:off x="5623560" y="2697480"/>
            <a:ext cx="20116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733288" y="2807208"/>
            <a:ext cx="17922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Lot allocation</a:t>
            </a:r>
          </a:p>
        </p:txBody>
      </p:sp>
      <p:sp>
        <p:nvSpPr>
          <p:cNvPr id="16" name="Rectangle 15"/>
          <p:cNvSpPr/>
          <p:nvPr/>
        </p:nvSpPr>
        <p:spPr>
          <a:xfrm>
            <a:off x="7635240" y="2697480"/>
            <a:ext cx="20116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744968" y="2807208"/>
            <a:ext cx="17922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Construction</a:t>
            </a:r>
          </a:p>
        </p:txBody>
      </p:sp>
      <p:sp>
        <p:nvSpPr>
          <p:cNvPr id="18" name="Rectangle 17"/>
          <p:cNvSpPr/>
          <p:nvPr/>
        </p:nvSpPr>
        <p:spPr>
          <a:xfrm>
            <a:off x="9646920" y="2697480"/>
            <a:ext cx="20116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756648" y="2807208"/>
            <a:ext cx="17922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Base subtotal</a:t>
            </a:r>
          </a:p>
        </p:txBody>
      </p:sp>
      <p:sp>
        <p:nvSpPr>
          <p:cNvPr id="20" name="Rectangle 19"/>
          <p:cNvSpPr/>
          <p:nvPr/>
        </p:nvSpPr>
        <p:spPr>
          <a:xfrm>
            <a:off x="502920" y="3136392"/>
            <a:ext cx="36118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2648" y="3209544"/>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Treehouses</a:t>
            </a:r>
          </a:p>
        </p:txBody>
      </p:sp>
      <p:sp>
        <p:nvSpPr>
          <p:cNvPr id="22" name="Rectangle 21"/>
          <p:cNvSpPr/>
          <p:nvPr/>
        </p:nvSpPr>
        <p:spPr>
          <a:xfrm>
            <a:off x="4114800" y="3136392"/>
            <a:ext cx="150876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224528" y="3209544"/>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4</a:t>
            </a:r>
          </a:p>
        </p:txBody>
      </p:sp>
      <p:sp>
        <p:nvSpPr>
          <p:cNvPr id="24" name="Rectangle 23"/>
          <p:cNvSpPr/>
          <p:nvPr/>
        </p:nvSpPr>
        <p:spPr>
          <a:xfrm>
            <a:off x="5623560" y="3136392"/>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733288" y="320954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$250,000</a:t>
            </a:r>
          </a:p>
        </p:txBody>
      </p:sp>
      <p:sp>
        <p:nvSpPr>
          <p:cNvPr id="26" name="Rectangle 25"/>
          <p:cNvSpPr/>
          <p:nvPr/>
        </p:nvSpPr>
        <p:spPr>
          <a:xfrm>
            <a:off x="7635240" y="3136392"/>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744968" y="320954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$385,000</a:t>
            </a:r>
          </a:p>
        </p:txBody>
      </p:sp>
      <p:sp>
        <p:nvSpPr>
          <p:cNvPr id="28" name="Rectangle 27"/>
          <p:cNvSpPr/>
          <p:nvPr/>
        </p:nvSpPr>
        <p:spPr>
          <a:xfrm>
            <a:off x="9646920" y="3136392"/>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756648" y="320954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$635,000</a:t>
            </a:r>
          </a:p>
        </p:txBody>
      </p:sp>
      <p:sp>
        <p:nvSpPr>
          <p:cNvPr id="30" name="Rectangle 29"/>
          <p:cNvSpPr/>
          <p:nvPr/>
        </p:nvSpPr>
        <p:spPr>
          <a:xfrm>
            <a:off x="502920" y="3396996"/>
            <a:ext cx="36118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12648" y="3470148"/>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Court Homes</a:t>
            </a:r>
          </a:p>
        </p:txBody>
      </p:sp>
      <p:sp>
        <p:nvSpPr>
          <p:cNvPr id="32" name="Rectangle 31"/>
          <p:cNvSpPr/>
          <p:nvPr/>
        </p:nvSpPr>
        <p:spPr>
          <a:xfrm>
            <a:off x="4114800" y="3396996"/>
            <a:ext cx="150876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224528" y="3470148"/>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6</a:t>
            </a:r>
          </a:p>
        </p:txBody>
      </p:sp>
      <p:sp>
        <p:nvSpPr>
          <p:cNvPr id="34" name="Rectangle 33"/>
          <p:cNvSpPr/>
          <p:nvPr/>
        </p:nvSpPr>
        <p:spPr>
          <a:xfrm>
            <a:off x="5623560" y="3396996"/>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733288" y="347014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$300,000</a:t>
            </a:r>
          </a:p>
        </p:txBody>
      </p:sp>
      <p:sp>
        <p:nvSpPr>
          <p:cNvPr id="36" name="Rectangle 35"/>
          <p:cNvSpPr/>
          <p:nvPr/>
        </p:nvSpPr>
        <p:spPr>
          <a:xfrm>
            <a:off x="7635240" y="3396996"/>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744968" y="347014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$525,000</a:t>
            </a:r>
          </a:p>
        </p:txBody>
      </p:sp>
      <p:sp>
        <p:nvSpPr>
          <p:cNvPr id="38" name="Rectangle 37"/>
          <p:cNvSpPr/>
          <p:nvPr/>
        </p:nvSpPr>
        <p:spPr>
          <a:xfrm>
            <a:off x="9646920" y="3396996"/>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756648" y="347014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$825,000</a:t>
            </a:r>
          </a:p>
        </p:txBody>
      </p:sp>
      <p:sp>
        <p:nvSpPr>
          <p:cNvPr id="40" name="Rectangle 39"/>
          <p:cNvSpPr/>
          <p:nvPr/>
        </p:nvSpPr>
        <p:spPr>
          <a:xfrm>
            <a:off x="502920" y="3657600"/>
            <a:ext cx="36118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12648" y="3730752"/>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Pool Bungalows</a:t>
            </a:r>
          </a:p>
        </p:txBody>
      </p:sp>
      <p:sp>
        <p:nvSpPr>
          <p:cNvPr id="42" name="Rectangle 41"/>
          <p:cNvSpPr/>
          <p:nvPr/>
        </p:nvSpPr>
        <p:spPr>
          <a:xfrm>
            <a:off x="4114800" y="3657600"/>
            <a:ext cx="150876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4224528" y="3730752"/>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9</a:t>
            </a:r>
          </a:p>
        </p:txBody>
      </p:sp>
      <p:sp>
        <p:nvSpPr>
          <p:cNvPr id="44" name="Rectangle 43"/>
          <p:cNvSpPr/>
          <p:nvPr/>
        </p:nvSpPr>
        <p:spPr>
          <a:xfrm>
            <a:off x="5623560" y="3657600"/>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733288" y="373075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$300,000</a:t>
            </a:r>
          </a:p>
        </p:txBody>
      </p:sp>
      <p:sp>
        <p:nvSpPr>
          <p:cNvPr id="46" name="Rectangle 45"/>
          <p:cNvSpPr/>
          <p:nvPr/>
        </p:nvSpPr>
        <p:spPr>
          <a:xfrm>
            <a:off x="7635240" y="3657600"/>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744968" y="373075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$560,000</a:t>
            </a:r>
          </a:p>
        </p:txBody>
      </p:sp>
      <p:sp>
        <p:nvSpPr>
          <p:cNvPr id="48" name="Rectangle 47"/>
          <p:cNvSpPr/>
          <p:nvPr/>
        </p:nvSpPr>
        <p:spPr>
          <a:xfrm>
            <a:off x="9646920" y="3657600"/>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9756648" y="373075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$860,000</a:t>
            </a:r>
          </a:p>
        </p:txBody>
      </p:sp>
      <p:sp>
        <p:nvSpPr>
          <p:cNvPr id="50" name="Rectangle 49"/>
          <p:cNvSpPr/>
          <p:nvPr/>
        </p:nvSpPr>
        <p:spPr>
          <a:xfrm>
            <a:off x="502920" y="3918204"/>
            <a:ext cx="36118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12648" y="3991356"/>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Dune Homes</a:t>
            </a:r>
          </a:p>
        </p:txBody>
      </p:sp>
      <p:sp>
        <p:nvSpPr>
          <p:cNvPr id="52" name="Rectangle 51"/>
          <p:cNvSpPr/>
          <p:nvPr/>
        </p:nvSpPr>
        <p:spPr>
          <a:xfrm>
            <a:off x="4114800" y="3918204"/>
            <a:ext cx="150876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4224528" y="3991356"/>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9</a:t>
            </a:r>
          </a:p>
        </p:txBody>
      </p:sp>
      <p:sp>
        <p:nvSpPr>
          <p:cNvPr id="54" name="Rectangle 53"/>
          <p:cNvSpPr/>
          <p:nvPr/>
        </p:nvSpPr>
        <p:spPr>
          <a:xfrm>
            <a:off x="5623560" y="3918204"/>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5733288" y="399135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$400,000</a:t>
            </a:r>
          </a:p>
        </p:txBody>
      </p:sp>
      <p:sp>
        <p:nvSpPr>
          <p:cNvPr id="56" name="Rectangle 55"/>
          <p:cNvSpPr/>
          <p:nvPr/>
        </p:nvSpPr>
        <p:spPr>
          <a:xfrm>
            <a:off x="7635240" y="3918204"/>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7744968" y="399135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$945,000</a:t>
            </a:r>
          </a:p>
        </p:txBody>
      </p:sp>
      <p:sp>
        <p:nvSpPr>
          <p:cNvPr id="58" name="Rectangle 57"/>
          <p:cNvSpPr/>
          <p:nvPr/>
        </p:nvSpPr>
        <p:spPr>
          <a:xfrm>
            <a:off x="9646920" y="3918204"/>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9756648" y="399135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$1,345,000</a:t>
            </a:r>
          </a:p>
        </p:txBody>
      </p:sp>
      <p:sp>
        <p:nvSpPr>
          <p:cNvPr id="60" name="Rectangle 59"/>
          <p:cNvSpPr/>
          <p:nvPr/>
        </p:nvSpPr>
        <p:spPr>
          <a:xfrm>
            <a:off x="502920" y="4178808"/>
            <a:ext cx="36118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12648" y="4251960"/>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Lake Cottages (6 pack)</a:t>
            </a:r>
          </a:p>
        </p:txBody>
      </p:sp>
      <p:sp>
        <p:nvSpPr>
          <p:cNvPr id="62" name="Rectangle 61"/>
          <p:cNvSpPr/>
          <p:nvPr/>
        </p:nvSpPr>
        <p:spPr>
          <a:xfrm>
            <a:off x="4114800" y="4178808"/>
            <a:ext cx="150876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4224528" y="4251960"/>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24</a:t>
            </a:r>
          </a:p>
        </p:txBody>
      </p:sp>
      <p:sp>
        <p:nvSpPr>
          <p:cNvPr id="64" name="Rectangle 63"/>
          <p:cNvSpPr/>
          <p:nvPr/>
        </p:nvSpPr>
        <p:spPr>
          <a:xfrm>
            <a:off x="5623560" y="4178808"/>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5733288" y="4251960"/>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$450,000</a:t>
            </a:r>
          </a:p>
        </p:txBody>
      </p:sp>
      <p:sp>
        <p:nvSpPr>
          <p:cNvPr id="66" name="Rectangle 65"/>
          <p:cNvSpPr/>
          <p:nvPr/>
        </p:nvSpPr>
        <p:spPr>
          <a:xfrm>
            <a:off x="7635240" y="4178808"/>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744968" y="4251960"/>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$735,000</a:t>
            </a:r>
          </a:p>
        </p:txBody>
      </p:sp>
      <p:sp>
        <p:nvSpPr>
          <p:cNvPr id="68" name="Rectangle 67"/>
          <p:cNvSpPr/>
          <p:nvPr/>
        </p:nvSpPr>
        <p:spPr>
          <a:xfrm>
            <a:off x="9646920" y="4178808"/>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9756648" y="4251960"/>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$1,185,000</a:t>
            </a:r>
          </a:p>
        </p:txBody>
      </p:sp>
      <p:sp>
        <p:nvSpPr>
          <p:cNvPr id="70" name="Rectangle 69"/>
          <p:cNvSpPr/>
          <p:nvPr/>
        </p:nvSpPr>
        <p:spPr>
          <a:xfrm>
            <a:off x="502920" y="4439412"/>
            <a:ext cx="36118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612648" y="4512564"/>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Lake Cottages (4 pack)</a:t>
            </a:r>
          </a:p>
        </p:txBody>
      </p:sp>
      <p:sp>
        <p:nvSpPr>
          <p:cNvPr id="72" name="Rectangle 71"/>
          <p:cNvSpPr/>
          <p:nvPr/>
        </p:nvSpPr>
        <p:spPr>
          <a:xfrm>
            <a:off x="4114800" y="4439412"/>
            <a:ext cx="150876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4224528" y="4512564"/>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8</a:t>
            </a:r>
          </a:p>
        </p:txBody>
      </p:sp>
      <p:sp>
        <p:nvSpPr>
          <p:cNvPr id="74" name="Rectangle 73"/>
          <p:cNvSpPr/>
          <p:nvPr/>
        </p:nvSpPr>
        <p:spPr>
          <a:xfrm>
            <a:off x="5623560" y="4439412"/>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5733288" y="451256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$450,000</a:t>
            </a:r>
          </a:p>
        </p:txBody>
      </p:sp>
      <p:sp>
        <p:nvSpPr>
          <p:cNvPr id="76" name="Rectangle 75"/>
          <p:cNvSpPr/>
          <p:nvPr/>
        </p:nvSpPr>
        <p:spPr>
          <a:xfrm>
            <a:off x="7635240" y="4439412"/>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7744968" y="451256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$822,500</a:t>
            </a:r>
          </a:p>
        </p:txBody>
      </p:sp>
      <p:sp>
        <p:nvSpPr>
          <p:cNvPr id="78" name="Rectangle 77"/>
          <p:cNvSpPr/>
          <p:nvPr/>
        </p:nvSpPr>
        <p:spPr>
          <a:xfrm>
            <a:off x="9646920" y="4439412"/>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9756648" y="4512564"/>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$1,272,500</a:t>
            </a:r>
          </a:p>
        </p:txBody>
      </p:sp>
      <p:sp>
        <p:nvSpPr>
          <p:cNvPr id="80" name="Rectangle 79"/>
          <p:cNvSpPr/>
          <p:nvPr/>
        </p:nvSpPr>
        <p:spPr>
          <a:xfrm>
            <a:off x="502920" y="4700016"/>
            <a:ext cx="36118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TextBox 80"/>
          <p:cNvSpPr txBox="1"/>
          <p:nvPr/>
        </p:nvSpPr>
        <p:spPr>
          <a:xfrm>
            <a:off x="612648" y="4773168"/>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Crescent Homes</a:t>
            </a:r>
          </a:p>
        </p:txBody>
      </p:sp>
      <p:sp>
        <p:nvSpPr>
          <p:cNvPr id="82" name="Rectangle 81"/>
          <p:cNvSpPr/>
          <p:nvPr/>
        </p:nvSpPr>
        <p:spPr>
          <a:xfrm>
            <a:off x="4114800" y="4700016"/>
            <a:ext cx="150876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TextBox 82"/>
          <p:cNvSpPr txBox="1"/>
          <p:nvPr/>
        </p:nvSpPr>
        <p:spPr>
          <a:xfrm>
            <a:off x="4224528" y="4773168"/>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8</a:t>
            </a:r>
          </a:p>
        </p:txBody>
      </p:sp>
      <p:sp>
        <p:nvSpPr>
          <p:cNvPr id="84" name="Rectangle 83"/>
          <p:cNvSpPr/>
          <p:nvPr/>
        </p:nvSpPr>
        <p:spPr>
          <a:xfrm>
            <a:off x="5623560" y="4700016"/>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TextBox 84"/>
          <p:cNvSpPr txBox="1"/>
          <p:nvPr/>
        </p:nvSpPr>
        <p:spPr>
          <a:xfrm>
            <a:off x="5733288" y="477316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$500,000</a:t>
            </a:r>
          </a:p>
        </p:txBody>
      </p:sp>
      <p:sp>
        <p:nvSpPr>
          <p:cNvPr id="86" name="Rectangle 85"/>
          <p:cNvSpPr/>
          <p:nvPr/>
        </p:nvSpPr>
        <p:spPr>
          <a:xfrm>
            <a:off x="7635240" y="4700016"/>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TextBox 86"/>
          <p:cNvSpPr txBox="1"/>
          <p:nvPr/>
        </p:nvSpPr>
        <p:spPr>
          <a:xfrm>
            <a:off x="7744968" y="477316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$980,000</a:t>
            </a:r>
          </a:p>
        </p:txBody>
      </p:sp>
      <p:sp>
        <p:nvSpPr>
          <p:cNvPr id="88" name="Rectangle 87"/>
          <p:cNvSpPr/>
          <p:nvPr/>
        </p:nvSpPr>
        <p:spPr>
          <a:xfrm>
            <a:off x="9646920" y="4700016"/>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9756648" y="4773168"/>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$1,480,000</a:t>
            </a:r>
          </a:p>
        </p:txBody>
      </p:sp>
      <p:sp>
        <p:nvSpPr>
          <p:cNvPr id="90" name="Rectangle 89"/>
          <p:cNvSpPr/>
          <p:nvPr/>
        </p:nvSpPr>
        <p:spPr>
          <a:xfrm>
            <a:off x="502920" y="4960620"/>
            <a:ext cx="36118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TextBox 90"/>
          <p:cNvSpPr txBox="1"/>
          <p:nvPr/>
        </p:nvSpPr>
        <p:spPr>
          <a:xfrm>
            <a:off x="612648" y="5033772"/>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Manor Homes</a:t>
            </a:r>
          </a:p>
        </p:txBody>
      </p:sp>
      <p:sp>
        <p:nvSpPr>
          <p:cNvPr id="92" name="Rectangle 91"/>
          <p:cNvSpPr/>
          <p:nvPr/>
        </p:nvSpPr>
        <p:spPr>
          <a:xfrm>
            <a:off x="4114800" y="4960620"/>
            <a:ext cx="150876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TextBox 92"/>
          <p:cNvSpPr txBox="1"/>
          <p:nvPr/>
        </p:nvSpPr>
        <p:spPr>
          <a:xfrm>
            <a:off x="4224528" y="5033772"/>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5</a:t>
            </a:r>
          </a:p>
        </p:txBody>
      </p:sp>
      <p:sp>
        <p:nvSpPr>
          <p:cNvPr id="94" name="Rectangle 93"/>
          <p:cNvSpPr/>
          <p:nvPr/>
        </p:nvSpPr>
        <p:spPr>
          <a:xfrm>
            <a:off x="5623560" y="4960620"/>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TextBox 94"/>
          <p:cNvSpPr txBox="1"/>
          <p:nvPr/>
        </p:nvSpPr>
        <p:spPr>
          <a:xfrm>
            <a:off x="5733288" y="503377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$600,000</a:t>
            </a:r>
          </a:p>
        </p:txBody>
      </p:sp>
      <p:sp>
        <p:nvSpPr>
          <p:cNvPr id="96" name="Rectangle 95"/>
          <p:cNvSpPr/>
          <p:nvPr/>
        </p:nvSpPr>
        <p:spPr>
          <a:xfrm>
            <a:off x="7635240" y="4960620"/>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TextBox 96"/>
          <p:cNvSpPr txBox="1"/>
          <p:nvPr/>
        </p:nvSpPr>
        <p:spPr>
          <a:xfrm>
            <a:off x="7744968" y="503377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$1,085,000</a:t>
            </a:r>
          </a:p>
        </p:txBody>
      </p:sp>
      <p:sp>
        <p:nvSpPr>
          <p:cNvPr id="98" name="Rectangle 97"/>
          <p:cNvSpPr/>
          <p:nvPr/>
        </p:nvSpPr>
        <p:spPr>
          <a:xfrm>
            <a:off x="9646920" y="4960620"/>
            <a:ext cx="2011680" cy="260603"/>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TextBox 98"/>
          <p:cNvSpPr txBox="1"/>
          <p:nvPr/>
        </p:nvSpPr>
        <p:spPr>
          <a:xfrm>
            <a:off x="9756648" y="5033772"/>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$1,685,000</a:t>
            </a:r>
          </a:p>
        </p:txBody>
      </p:sp>
      <p:sp>
        <p:nvSpPr>
          <p:cNvPr id="100" name="Rectangle 99"/>
          <p:cNvSpPr/>
          <p:nvPr/>
        </p:nvSpPr>
        <p:spPr>
          <a:xfrm>
            <a:off x="502920" y="5221224"/>
            <a:ext cx="36118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TextBox 100"/>
          <p:cNvSpPr txBox="1"/>
          <p:nvPr/>
        </p:nvSpPr>
        <p:spPr>
          <a:xfrm>
            <a:off x="612648" y="5294376"/>
            <a:ext cx="3392424" cy="187451"/>
          </a:xfrm>
          <a:prstGeom prst="rect">
            <a:avLst/>
          </a:prstGeom>
          <a:noFill/>
        </p:spPr>
        <p:txBody>
          <a:bodyPr wrap="square" lIns="0" tIns="0" bIns="0" rIns="0">
            <a:spAutoFit/>
          </a:bodyPr>
          <a:lstStyle/>
          <a:p>
            <a:pPr>
              <a:spcAft>
                <a:spcPts val="800"/>
              </a:spcAft>
              <a:defRPr sz="1200" b="1">
                <a:solidFill>
                  <a:srgbClr val="283E4C"/>
                </a:solidFill>
                <a:latin typeface="Calibri"/>
              </a:defRPr>
            </a:pPr>
            <a:r>
              <a:t>Forest Homes</a:t>
            </a:r>
          </a:p>
        </p:txBody>
      </p:sp>
      <p:sp>
        <p:nvSpPr>
          <p:cNvPr id="102" name="Rectangle 101"/>
          <p:cNvSpPr/>
          <p:nvPr/>
        </p:nvSpPr>
        <p:spPr>
          <a:xfrm>
            <a:off x="4114800" y="5221224"/>
            <a:ext cx="150876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TextBox 102"/>
          <p:cNvSpPr txBox="1"/>
          <p:nvPr/>
        </p:nvSpPr>
        <p:spPr>
          <a:xfrm>
            <a:off x="4224528" y="5294376"/>
            <a:ext cx="128930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3</a:t>
            </a:r>
          </a:p>
        </p:txBody>
      </p:sp>
      <p:sp>
        <p:nvSpPr>
          <p:cNvPr id="104" name="Rectangle 103"/>
          <p:cNvSpPr/>
          <p:nvPr/>
        </p:nvSpPr>
        <p:spPr>
          <a:xfrm>
            <a:off x="5623560" y="5221224"/>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TextBox 104"/>
          <p:cNvSpPr txBox="1"/>
          <p:nvPr/>
        </p:nvSpPr>
        <p:spPr>
          <a:xfrm>
            <a:off x="5733288" y="529437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$750,000</a:t>
            </a:r>
          </a:p>
        </p:txBody>
      </p:sp>
      <p:sp>
        <p:nvSpPr>
          <p:cNvPr id="106" name="Rectangle 105"/>
          <p:cNvSpPr/>
          <p:nvPr/>
        </p:nvSpPr>
        <p:spPr>
          <a:xfrm>
            <a:off x="7635240" y="5221224"/>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TextBox 106"/>
          <p:cNvSpPr txBox="1"/>
          <p:nvPr/>
        </p:nvSpPr>
        <p:spPr>
          <a:xfrm>
            <a:off x="7744968" y="529437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$1,260,000</a:t>
            </a:r>
          </a:p>
        </p:txBody>
      </p:sp>
      <p:sp>
        <p:nvSpPr>
          <p:cNvPr id="108" name="Rectangle 107"/>
          <p:cNvSpPr/>
          <p:nvPr/>
        </p:nvSpPr>
        <p:spPr>
          <a:xfrm>
            <a:off x="9646920" y="5221224"/>
            <a:ext cx="2011680" cy="260603"/>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TextBox 108"/>
          <p:cNvSpPr txBox="1"/>
          <p:nvPr/>
        </p:nvSpPr>
        <p:spPr>
          <a:xfrm>
            <a:off x="9756648" y="5294376"/>
            <a:ext cx="1792224" cy="187451"/>
          </a:xfrm>
          <a:prstGeom prst="rect">
            <a:avLst/>
          </a:prstGeom>
          <a:noFill/>
        </p:spPr>
        <p:txBody>
          <a:bodyPr wrap="square" lIns="0" tIns="0" bIns="0" rIns="0">
            <a:spAutoFit/>
          </a:bodyPr>
          <a:lstStyle/>
          <a:p>
            <a:pPr>
              <a:spcAft>
                <a:spcPts val="800"/>
              </a:spcAft>
              <a:defRPr sz="1200" b="0">
                <a:solidFill>
                  <a:srgbClr val="283E4C"/>
                </a:solidFill>
                <a:latin typeface="Calibri"/>
              </a:defRPr>
            </a:pPr>
            <a:r>
              <a:t>$2,010,000</a:t>
            </a:r>
          </a:p>
        </p:txBody>
      </p:sp>
      <p:sp>
        <p:nvSpPr>
          <p:cNvPr id="110" name="TextBox 109"/>
          <p:cNvSpPr txBox="1"/>
          <p:nvPr/>
        </p:nvSpPr>
        <p:spPr>
          <a:xfrm>
            <a:off x="502920" y="5715000"/>
            <a:ext cx="10972800" cy="210312"/>
          </a:xfrm>
          <a:prstGeom prst="rect">
            <a:avLst/>
          </a:prstGeom>
          <a:noFill/>
        </p:spPr>
        <p:txBody>
          <a:bodyPr wrap="square" lIns="0" tIns="0" bIns="0" rIns="0">
            <a:spAutoFit/>
          </a:bodyPr>
          <a:lstStyle/>
          <a:p>
            <a:pPr>
              <a:spcAft>
                <a:spcPts val="800"/>
              </a:spcAft>
              <a:defRPr sz="1100" b="0">
                <a:solidFill>
                  <a:srgbClr val="647079"/>
                </a:solidFill>
                <a:latin typeface="Calibri"/>
              </a:defRPr>
            </a:pPr>
            <a:r>
              <a:t>Condo alternative (not a stand-alone lot): $225,000 land + $315,000 build = $540,000.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8"/>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Entry-price route: one through five properties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Lowest non-condo source allocation: Treehouse. The fifth property explicitly changes the mix.</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7"/>
              </a:rPr>
              <a:t>Source: Lot Pricing Worksheet!row 6 (Treehouses) and row 3 (Court Homes)</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7"/>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5 / 14</a:t>
            </a:r>
          </a:p>
        </p:txBody>
      </p:sp>
      <p:sp>
        <p:nvSpPr>
          <p:cNvPr id="10" name="Rectangle 9"/>
          <p:cNvSpPr/>
          <p:nvPr/>
        </p:nvSpPr>
        <p:spPr>
          <a:xfrm>
            <a:off x="502920" y="2743200"/>
            <a:ext cx="6400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648" y="2852928"/>
            <a:ext cx="420623"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Lots</a:t>
            </a:r>
          </a:p>
        </p:txBody>
      </p:sp>
      <p:sp>
        <p:nvSpPr>
          <p:cNvPr id="12" name="Rectangle 11"/>
          <p:cNvSpPr/>
          <p:nvPr/>
        </p:nvSpPr>
        <p:spPr>
          <a:xfrm>
            <a:off x="1143000" y="2743200"/>
            <a:ext cx="365760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52728" y="2852928"/>
            <a:ext cx="343814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Illustrative mix</a:t>
            </a:r>
          </a:p>
        </p:txBody>
      </p:sp>
      <p:sp>
        <p:nvSpPr>
          <p:cNvPr id="14" name="Rectangle 13"/>
          <p:cNvSpPr/>
          <p:nvPr/>
        </p:nvSpPr>
        <p:spPr>
          <a:xfrm>
            <a:off x="4800600" y="2743200"/>
            <a:ext cx="228600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2852928"/>
            <a:ext cx="2066543"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Lot allocations</a:t>
            </a:r>
          </a:p>
        </p:txBody>
      </p:sp>
      <p:sp>
        <p:nvSpPr>
          <p:cNvPr id="16" name="Rectangle 15"/>
          <p:cNvSpPr/>
          <p:nvPr/>
        </p:nvSpPr>
        <p:spPr>
          <a:xfrm>
            <a:off x="7086600" y="2743200"/>
            <a:ext cx="228600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196328" y="2852928"/>
            <a:ext cx="2066543"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Construction</a:t>
            </a:r>
          </a:p>
        </p:txBody>
      </p:sp>
      <p:sp>
        <p:nvSpPr>
          <p:cNvPr id="18" name="Rectangle 17"/>
          <p:cNvSpPr/>
          <p:nvPr/>
        </p:nvSpPr>
        <p:spPr>
          <a:xfrm>
            <a:off x="9372600" y="2743200"/>
            <a:ext cx="228600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482328" y="2852928"/>
            <a:ext cx="2066543"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Base subtotal</a:t>
            </a:r>
          </a:p>
        </p:txBody>
      </p:sp>
      <p:sp>
        <p:nvSpPr>
          <p:cNvPr id="20" name="Rectangle 19"/>
          <p:cNvSpPr/>
          <p:nvPr/>
        </p:nvSpPr>
        <p:spPr>
          <a:xfrm>
            <a:off x="502920" y="3182112"/>
            <a:ext cx="640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2648" y="3300984"/>
            <a:ext cx="420623" cy="338328"/>
          </a:xfrm>
          <a:prstGeom prst="rect">
            <a:avLst/>
          </a:prstGeom>
          <a:noFill/>
        </p:spPr>
        <p:txBody>
          <a:bodyPr wrap="square" lIns="0" tIns="0" bIns="0" rIns="0">
            <a:spAutoFit/>
          </a:bodyPr>
          <a:lstStyle/>
          <a:p>
            <a:pPr>
              <a:spcAft>
                <a:spcPts val="800"/>
              </a:spcAft>
              <a:defRPr sz="1500" b="1">
                <a:solidFill>
                  <a:srgbClr val="283E4C"/>
                </a:solidFill>
                <a:latin typeface="Calibri"/>
              </a:defRPr>
            </a:pPr>
            <a:r>
              <a:t>1</a:t>
            </a:r>
          </a:p>
        </p:txBody>
      </p:sp>
      <p:sp>
        <p:nvSpPr>
          <p:cNvPr id="22" name="Rectangle 21"/>
          <p:cNvSpPr/>
          <p:nvPr/>
        </p:nvSpPr>
        <p:spPr>
          <a:xfrm>
            <a:off x="1143000" y="3182112"/>
            <a:ext cx="3657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252728" y="3300984"/>
            <a:ext cx="3438144"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 Treehouse</a:t>
            </a:r>
          </a:p>
        </p:txBody>
      </p:sp>
      <p:sp>
        <p:nvSpPr>
          <p:cNvPr id="24" name="Rectangle 23"/>
          <p:cNvSpPr/>
          <p:nvPr/>
        </p:nvSpPr>
        <p:spPr>
          <a:xfrm>
            <a:off x="4800600" y="31821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910328" y="33009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$250,000</a:t>
            </a:r>
          </a:p>
        </p:txBody>
      </p:sp>
      <p:sp>
        <p:nvSpPr>
          <p:cNvPr id="26" name="Rectangle 25"/>
          <p:cNvSpPr/>
          <p:nvPr/>
        </p:nvSpPr>
        <p:spPr>
          <a:xfrm>
            <a:off x="7086600" y="31821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196328" y="33009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$385,000</a:t>
            </a:r>
          </a:p>
        </p:txBody>
      </p:sp>
      <p:sp>
        <p:nvSpPr>
          <p:cNvPr id="28" name="Rectangle 27"/>
          <p:cNvSpPr/>
          <p:nvPr/>
        </p:nvSpPr>
        <p:spPr>
          <a:xfrm>
            <a:off x="9372600" y="31821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9482328" y="33009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$635,000</a:t>
            </a:r>
          </a:p>
        </p:txBody>
      </p:sp>
      <p:sp>
        <p:nvSpPr>
          <p:cNvPr id="30" name="Rectangle 29"/>
          <p:cNvSpPr/>
          <p:nvPr/>
        </p:nvSpPr>
        <p:spPr>
          <a:xfrm>
            <a:off x="502920" y="3639312"/>
            <a:ext cx="6400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12648" y="3758184"/>
            <a:ext cx="420623" cy="338328"/>
          </a:xfrm>
          <a:prstGeom prst="rect">
            <a:avLst/>
          </a:prstGeom>
          <a:noFill/>
        </p:spPr>
        <p:txBody>
          <a:bodyPr wrap="square" lIns="0" tIns="0" bIns="0" rIns="0">
            <a:spAutoFit/>
          </a:bodyPr>
          <a:lstStyle/>
          <a:p>
            <a:pPr>
              <a:spcAft>
                <a:spcPts val="800"/>
              </a:spcAft>
              <a:defRPr sz="1500" b="1">
                <a:solidFill>
                  <a:srgbClr val="283E4C"/>
                </a:solidFill>
                <a:latin typeface="Calibri"/>
              </a:defRPr>
            </a:pPr>
            <a:r>
              <a:t>2</a:t>
            </a:r>
          </a:p>
        </p:txBody>
      </p:sp>
      <p:sp>
        <p:nvSpPr>
          <p:cNvPr id="32" name="Rectangle 31"/>
          <p:cNvSpPr/>
          <p:nvPr/>
        </p:nvSpPr>
        <p:spPr>
          <a:xfrm>
            <a:off x="1143000" y="3639312"/>
            <a:ext cx="36576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252728" y="3758184"/>
            <a:ext cx="3438144"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2 Treehouses</a:t>
            </a:r>
          </a:p>
        </p:txBody>
      </p:sp>
      <p:sp>
        <p:nvSpPr>
          <p:cNvPr id="34" name="Rectangle 33"/>
          <p:cNvSpPr/>
          <p:nvPr/>
        </p:nvSpPr>
        <p:spPr>
          <a:xfrm>
            <a:off x="4800600" y="36393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910328" y="37581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$500,000</a:t>
            </a:r>
          </a:p>
        </p:txBody>
      </p:sp>
      <p:sp>
        <p:nvSpPr>
          <p:cNvPr id="36" name="Rectangle 35"/>
          <p:cNvSpPr/>
          <p:nvPr/>
        </p:nvSpPr>
        <p:spPr>
          <a:xfrm>
            <a:off x="7086600" y="36393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196328" y="37581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$770,000</a:t>
            </a:r>
          </a:p>
        </p:txBody>
      </p:sp>
      <p:sp>
        <p:nvSpPr>
          <p:cNvPr id="38" name="Rectangle 37"/>
          <p:cNvSpPr/>
          <p:nvPr/>
        </p:nvSpPr>
        <p:spPr>
          <a:xfrm>
            <a:off x="9372600" y="36393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482328" y="37581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$1,270,000</a:t>
            </a:r>
          </a:p>
        </p:txBody>
      </p:sp>
      <p:sp>
        <p:nvSpPr>
          <p:cNvPr id="40" name="Rectangle 39"/>
          <p:cNvSpPr/>
          <p:nvPr/>
        </p:nvSpPr>
        <p:spPr>
          <a:xfrm>
            <a:off x="502920" y="4096512"/>
            <a:ext cx="640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12648" y="4215384"/>
            <a:ext cx="420623" cy="338328"/>
          </a:xfrm>
          <a:prstGeom prst="rect">
            <a:avLst/>
          </a:prstGeom>
          <a:noFill/>
        </p:spPr>
        <p:txBody>
          <a:bodyPr wrap="square" lIns="0" tIns="0" bIns="0" rIns="0">
            <a:spAutoFit/>
          </a:bodyPr>
          <a:lstStyle/>
          <a:p>
            <a:pPr>
              <a:spcAft>
                <a:spcPts val="800"/>
              </a:spcAft>
              <a:defRPr sz="1500" b="1">
                <a:solidFill>
                  <a:srgbClr val="283E4C"/>
                </a:solidFill>
                <a:latin typeface="Calibri"/>
              </a:defRPr>
            </a:pPr>
            <a:r>
              <a:t>3</a:t>
            </a:r>
          </a:p>
        </p:txBody>
      </p:sp>
      <p:sp>
        <p:nvSpPr>
          <p:cNvPr id="42" name="Rectangle 41"/>
          <p:cNvSpPr/>
          <p:nvPr/>
        </p:nvSpPr>
        <p:spPr>
          <a:xfrm>
            <a:off x="1143000" y="4096512"/>
            <a:ext cx="3657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1252728" y="4215384"/>
            <a:ext cx="3438144"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3 Treehouses</a:t>
            </a:r>
          </a:p>
        </p:txBody>
      </p:sp>
      <p:sp>
        <p:nvSpPr>
          <p:cNvPr id="44" name="Rectangle 43"/>
          <p:cNvSpPr/>
          <p:nvPr/>
        </p:nvSpPr>
        <p:spPr>
          <a:xfrm>
            <a:off x="4800600" y="40965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4910328" y="42153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$750,000</a:t>
            </a:r>
          </a:p>
        </p:txBody>
      </p:sp>
      <p:sp>
        <p:nvSpPr>
          <p:cNvPr id="46" name="Rectangle 45"/>
          <p:cNvSpPr/>
          <p:nvPr/>
        </p:nvSpPr>
        <p:spPr>
          <a:xfrm>
            <a:off x="7086600" y="40965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196328" y="42153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$1,155,000</a:t>
            </a:r>
          </a:p>
        </p:txBody>
      </p:sp>
      <p:sp>
        <p:nvSpPr>
          <p:cNvPr id="48" name="Rectangle 47"/>
          <p:cNvSpPr/>
          <p:nvPr/>
        </p:nvSpPr>
        <p:spPr>
          <a:xfrm>
            <a:off x="9372600" y="40965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9482328" y="42153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$1,905,000</a:t>
            </a:r>
          </a:p>
        </p:txBody>
      </p:sp>
      <p:sp>
        <p:nvSpPr>
          <p:cNvPr id="50" name="Rectangle 49"/>
          <p:cNvSpPr/>
          <p:nvPr/>
        </p:nvSpPr>
        <p:spPr>
          <a:xfrm>
            <a:off x="502920" y="4553712"/>
            <a:ext cx="6400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12648" y="4672584"/>
            <a:ext cx="420623" cy="338328"/>
          </a:xfrm>
          <a:prstGeom prst="rect">
            <a:avLst/>
          </a:prstGeom>
          <a:noFill/>
        </p:spPr>
        <p:txBody>
          <a:bodyPr wrap="square" lIns="0" tIns="0" bIns="0" rIns="0">
            <a:spAutoFit/>
          </a:bodyPr>
          <a:lstStyle/>
          <a:p>
            <a:pPr>
              <a:spcAft>
                <a:spcPts val="800"/>
              </a:spcAft>
              <a:defRPr sz="1500" b="1">
                <a:solidFill>
                  <a:srgbClr val="283E4C"/>
                </a:solidFill>
                <a:latin typeface="Calibri"/>
              </a:defRPr>
            </a:pPr>
            <a:r>
              <a:t>4</a:t>
            </a:r>
          </a:p>
        </p:txBody>
      </p:sp>
      <p:sp>
        <p:nvSpPr>
          <p:cNvPr id="52" name="Rectangle 51"/>
          <p:cNvSpPr/>
          <p:nvPr/>
        </p:nvSpPr>
        <p:spPr>
          <a:xfrm>
            <a:off x="1143000" y="4553712"/>
            <a:ext cx="36576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1252728" y="4672584"/>
            <a:ext cx="3438144"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4 Treehouses</a:t>
            </a:r>
          </a:p>
        </p:txBody>
      </p:sp>
      <p:sp>
        <p:nvSpPr>
          <p:cNvPr id="54" name="Rectangle 53"/>
          <p:cNvSpPr/>
          <p:nvPr/>
        </p:nvSpPr>
        <p:spPr>
          <a:xfrm>
            <a:off x="4800600" y="45537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4910328" y="46725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$1,000,000</a:t>
            </a:r>
          </a:p>
        </p:txBody>
      </p:sp>
      <p:sp>
        <p:nvSpPr>
          <p:cNvPr id="56" name="Rectangle 55"/>
          <p:cNvSpPr/>
          <p:nvPr/>
        </p:nvSpPr>
        <p:spPr>
          <a:xfrm>
            <a:off x="7086600" y="45537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7196328" y="46725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$1,540,000</a:t>
            </a:r>
          </a:p>
        </p:txBody>
      </p:sp>
      <p:sp>
        <p:nvSpPr>
          <p:cNvPr id="58" name="Rectangle 57"/>
          <p:cNvSpPr/>
          <p:nvPr/>
        </p:nvSpPr>
        <p:spPr>
          <a:xfrm>
            <a:off x="9372600" y="4553712"/>
            <a:ext cx="22860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9482328" y="46725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$2,540,000</a:t>
            </a:r>
          </a:p>
        </p:txBody>
      </p:sp>
      <p:sp>
        <p:nvSpPr>
          <p:cNvPr id="60" name="Rectangle 59"/>
          <p:cNvSpPr/>
          <p:nvPr/>
        </p:nvSpPr>
        <p:spPr>
          <a:xfrm>
            <a:off x="502920" y="5010912"/>
            <a:ext cx="640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12648" y="5129784"/>
            <a:ext cx="420623" cy="338328"/>
          </a:xfrm>
          <a:prstGeom prst="rect">
            <a:avLst/>
          </a:prstGeom>
          <a:noFill/>
        </p:spPr>
        <p:txBody>
          <a:bodyPr wrap="square" lIns="0" tIns="0" bIns="0" rIns="0">
            <a:spAutoFit/>
          </a:bodyPr>
          <a:lstStyle/>
          <a:p>
            <a:pPr>
              <a:spcAft>
                <a:spcPts val="800"/>
              </a:spcAft>
              <a:defRPr sz="1500" b="1">
                <a:solidFill>
                  <a:srgbClr val="283E4C"/>
                </a:solidFill>
                <a:latin typeface="Calibri"/>
              </a:defRPr>
            </a:pPr>
            <a:r>
              <a:t>5</a:t>
            </a:r>
          </a:p>
        </p:txBody>
      </p:sp>
      <p:sp>
        <p:nvSpPr>
          <p:cNvPr id="62" name="Rectangle 61"/>
          <p:cNvSpPr/>
          <p:nvPr/>
        </p:nvSpPr>
        <p:spPr>
          <a:xfrm>
            <a:off x="1143000" y="5010912"/>
            <a:ext cx="3657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1252728" y="5129784"/>
            <a:ext cx="3438144"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4 Treehouses + 1 Court</a:t>
            </a:r>
          </a:p>
        </p:txBody>
      </p:sp>
      <p:sp>
        <p:nvSpPr>
          <p:cNvPr id="64" name="Rectangle 63"/>
          <p:cNvSpPr/>
          <p:nvPr/>
        </p:nvSpPr>
        <p:spPr>
          <a:xfrm>
            <a:off x="4800600" y="50109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4910328" y="51297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$1,300,000</a:t>
            </a:r>
          </a:p>
        </p:txBody>
      </p:sp>
      <p:sp>
        <p:nvSpPr>
          <p:cNvPr id="66" name="Rectangle 65"/>
          <p:cNvSpPr/>
          <p:nvPr/>
        </p:nvSpPr>
        <p:spPr>
          <a:xfrm>
            <a:off x="7086600" y="50109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196328" y="51297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$2,065,000</a:t>
            </a:r>
          </a:p>
        </p:txBody>
      </p:sp>
      <p:sp>
        <p:nvSpPr>
          <p:cNvPr id="68" name="Rectangle 67"/>
          <p:cNvSpPr/>
          <p:nvPr/>
        </p:nvSpPr>
        <p:spPr>
          <a:xfrm>
            <a:off x="9372600" y="5010912"/>
            <a:ext cx="22860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TextBox 68"/>
          <p:cNvSpPr txBox="1"/>
          <p:nvPr/>
        </p:nvSpPr>
        <p:spPr>
          <a:xfrm>
            <a:off x="9482328" y="5129784"/>
            <a:ext cx="2066543" cy="338328"/>
          </a:xfrm>
          <a:prstGeom prst="rect">
            <a:avLst/>
          </a:prstGeom>
          <a:noFill/>
        </p:spPr>
        <p:txBody>
          <a:bodyPr wrap="square" lIns="0" tIns="0" bIns="0" rIns="0">
            <a:spAutoFit/>
          </a:bodyPr>
          <a:lstStyle/>
          <a:p>
            <a:pPr>
              <a:spcAft>
                <a:spcPts val="800"/>
              </a:spcAft>
              <a:defRPr sz="1500" b="0">
                <a:solidFill>
                  <a:srgbClr val="283E4C"/>
                </a:solidFill>
                <a:latin typeface="Calibri"/>
              </a:defRPr>
            </a:pPr>
            <a:r>
              <a:t>$3,365,000</a:t>
            </a:r>
          </a:p>
        </p:txBody>
      </p:sp>
      <p:sp>
        <p:nvSpPr>
          <p:cNvPr id="70" name="TextBox 69"/>
          <p:cNvSpPr txBox="1"/>
          <p:nvPr/>
        </p:nvSpPr>
        <p:spPr>
          <a:xfrm>
            <a:off x="502920" y="5596128"/>
            <a:ext cx="10972800" cy="310896"/>
          </a:xfrm>
          <a:prstGeom prst="rect">
            <a:avLst/>
          </a:prstGeom>
          <a:noFill/>
        </p:spPr>
        <p:txBody>
          <a:bodyPr wrap="square" lIns="0" tIns="0" bIns="0" rIns="0">
            <a:spAutoFit/>
          </a:bodyPr>
          <a:lstStyle/>
          <a:p>
            <a:pPr>
              <a:spcAft>
                <a:spcPts val="800"/>
              </a:spcAft>
              <a:defRPr sz="1300" b="0">
                <a:solidFill>
                  <a:srgbClr val="647079"/>
                </a:solidFill>
                <a:latin typeface="Calibri"/>
              </a:defRPr>
            </a:pPr>
            <a:r>
              <a:t>Only four Treehouses appear in the source plan. The five-property case adds one Court Home; no fifth Treehouse or bulk discount is assumed.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Like-for-like route: one to five Court Homes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Each Court Home: $300,000 lot allocation + 1,500 SF × $350/SF = $825,000 base subtotal.</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4"/>
              </a:rPr>
              <a:t>Source: Lot Pricing Worksheet!B3, F3, I3, K3, L3</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4"/>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6 / 14</a:t>
            </a:r>
          </a:p>
        </p:txBody>
      </p:sp>
      <p:sp>
        <p:nvSpPr>
          <p:cNvPr id="10" name="Rectangle 9"/>
          <p:cNvSpPr/>
          <p:nvPr/>
        </p:nvSpPr>
        <p:spPr>
          <a:xfrm>
            <a:off x="502920" y="2743200"/>
            <a:ext cx="100584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648" y="2852928"/>
            <a:ext cx="78638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Lots</a:t>
            </a:r>
          </a:p>
        </p:txBody>
      </p:sp>
      <p:sp>
        <p:nvSpPr>
          <p:cNvPr id="12" name="Rectangle 11"/>
          <p:cNvSpPr/>
          <p:nvPr/>
        </p:nvSpPr>
        <p:spPr>
          <a:xfrm>
            <a:off x="1508760" y="2743200"/>
            <a:ext cx="33832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18488" y="2852928"/>
            <a:ext cx="31638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Total lot allocations</a:t>
            </a:r>
          </a:p>
        </p:txBody>
      </p:sp>
      <p:sp>
        <p:nvSpPr>
          <p:cNvPr id="14" name="Rectangle 13"/>
          <p:cNvSpPr/>
          <p:nvPr/>
        </p:nvSpPr>
        <p:spPr>
          <a:xfrm>
            <a:off x="4892040" y="2743200"/>
            <a:ext cx="33832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01768" y="2852928"/>
            <a:ext cx="31638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Total construction</a:t>
            </a:r>
          </a:p>
        </p:txBody>
      </p:sp>
      <p:sp>
        <p:nvSpPr>
          <p:cNvPr id="16" name="Rectangle 15"/>
          <p:cNvSpPr/>
          <p:nvPr/>
        </p:nvSpPr>
        <p:spPr>
          <a:xfrm>
            <a:off x="8275320" y="2743200"/>
            <a:ext cx="33832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5048" y="2852928"/>
            <a:ext cx="31638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Base subtotal</a:t>
            </a:r>
          </a:p>
        </p:txBody>
      </p:sp>
      <p:sp>
        <p:nvSpPr>
          <p:cNvPr id="18" name="Rectangle 17"/>
          <p:cNvSpPr/>
          <p:nvPr/>
        </p:nvSpPr>
        <p:spPr>
          <a:xfrm>
            <a:off x="502920" y="3182112"/>
            <a:ext cx="100584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12648" y="3300984"/>
            <a:ext cx="786384" cy="338328"/>
          </a:xfrm>
          <a:prstGeom prst="rect">
            <a:avLst/>
          </a:prstGeom>
          <a:noFill/>
        </p:spPr>
        <p:txBody>
          <a:bodyPr wrap="square" lIns="0" tIns="0" bIns="0" rIns="0">
            <a:spAutoFit/>
          </a:bodyPr>
          <a:lstStyle/>
          <a:p>
            <a:pPr>
              <a:spcAft>
                <a:spcPts val="800"/>
              </a:spcAft>
              <a:defRPr sz="1700" b="1">
                <a:solidFill>
                  <a:srgbClr val="283E4C"/>
                </a:solidFill>
                <a:latin typeface="Calibri"/>
              </a:defRPr>
            </a:pPr>
            <a:r>
              <a:t>1</a:t>
            </a:r>
          </a:p>
        </p:txBody>
      </p:sp>
      <p:sp>
        <p:nvSpPr>
          <p:cNvPr id="20" name="Rectangle 19"/>
          <p:cNvSpPr/>
          <p:nvPr/>
        </p:nvSpPr>
        <p:spPr>
          <a:xfrm>
            <a:off x="1508760" y="31821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618488" y="33009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$300,000</a:t>
            </a:r>
          </a:p>
        </p:txBody>
      </p:sp>
      <p:sp>
        <p:nvSpPr>
          <p:cNvPr id="22" name="Rectangle 21"/>
          <p:cNvSpPr/>
          <p:nvPr/>
        </p:nvSpPr>
        <p:spPr>
          <a:xfrm>
            <a:off x="4892040" y="31821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001768" y="33009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$525,000</a:t>
            </a:r>
          </a:p>
        </p:txBody>
      </p:sp>
      <p:sp>
        <p:nvSpPr>
          <p:cNvPr id="24" name="Rectangle 23"/>
          <p:cNvSpPr/>
          <p:nvPr/>
        </p:nvSpPr>
        <p:spPr>
          <a:xfrm>
            <a:off x="8275320" y="31821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385048" y="33009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$825,000</a:t>
            </a:r>
          </a:p>
        </p:txBody>
      </p:sp>
      <p:sp>
        <p:nvSpPr>
          <p:cNvPr id="26" name="Rectangle 25"/>
          <p:cNvSpPr/>
          <p:nvPr/>
        </p:nvSpPr>
        <p:spPr>
          <a:xfrm>
            <a:off x="502920" y="3639312"/>
            <a:ext cx="100584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12648" y="3758184"/>
            <a:ext cx="786384" cy="338328"/>
          </a:xfrm>
          <a:prstGeom prst="rect">
            <a:avLst/>
          </a:prstGeom>
          <a:noFill/>
        </p:spPr>
        <p:txBody>
          <a:bodyPr wrap="square" lIns="0" tIns="0" bIns="0" rIns="0">
            <a:spAutoFit/>
          </a:bodyPr>
          <a:lstStyle/>
          <a:p>
            <a:pPr>
              <a:spcAft>
                <a:spcPts val="800"/>
              </a:spcAft>
              <a:defRPr sz="1700" b="1">
                <a:solidFill>
                  <a:srgbClr val="283E4C"/>
                </a:solidFill>
                <a:latin typeface="Calibri"/>
              </a:defRPr>
            </a:pPr>
            <a:r>
              <a:t>2</a:t>
            </a:r>
          </a:p>
        </p:txBody>
      </p:sp>
      <p:sp>
        <p:nvSpPr>
          <p:cNvPr id="28" name="Rectangle 27"/>
          <p:cNvSpPr/>
          <p:nvPr/>
        </p:nvSpPr>
        <p:spPr>
          <a:xfrm>
            <a:off x="1508760" y="36393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618488" y="37581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$600,000</a:t>
            </a:r>
          </a:p>
        </p:txBody>
      </p:sp>
      <p:sp>
        <p:nvSpPr>
          <p:cNvPr id="30" name="Rectangle 29"/>
          <p:cNvSpPr/>
          <p:nvPr/>
        </p:nvSpPr>
        <p:spPr>
          <a:xfrm>
            <a:off x="4892040" y="36393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001768" y="37581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$1,050,000</a:t>
            </a:r>
          </a:p>
        </p:txBody>
      </p:sp>
      <p:sp>
        <p:nvSpPr>
          <p:cNvPr id="32" name="Rectangle 31"/>
          <p:cNvSpPr/>
          <p:nvPr/>
        </p:nvSpPr>
        <p:spPr>
          <a:xfrm>
            <a:off x="8275320" y="36393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85048" y="37581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$1,650,000</a:t>
            </a:r>
          </a:p>
        </p:txBody>
      </p:sp>
      <p:sp>
        <p:nvSpPr>
          <p:cNvPr id="34" name="Rectangle 33"/>
          <p:cNvSpPr/>
          <p:nvPr/>
        </p:nvSpPr>
        <p:spPr>
          <a:xfrm>
            <a:off x="502920" y="4096512"/>
            <a:ext cx="100584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12648" y="4215384"/>
            <a:ext cx="786384" cy="338328"/>
          </a:xfrm>
          <a:prstGeom prst="rect">
            <a:avLst/>
          </a:prstGeom>
          <a:noFill/>
        </p:spPr>
        <p:txBody>
          <a:bodyPr wrap="square" lIns="0" tIns="0" bIns="0" rIns="0">
            <a:spAutoFit/>
          </a:bodyPr>
          <a:lstStyle/>
          <a:p>
            <a:pPr>
              <a:spcAft>
                <a:spcPts val="800"/>
              </a:spcAft>
              <a:defRPr sz="1700" b="1">
                <a:solidFill>
                  <a:srgbClr val="283E4C"/>
                </a:solidFill>
                <a:latin typeface="Calibri"/>
              </a:defRPr>
            </a:pPr>
            <a:r>
              <a:t>3</a:t>
            </a:r>
          </a:p>
        </p:txBody>
      </p:sp>
      <p:sp>
        <p:nvSpPr>
          <p:cNvPr id="36" name="Rectangle 35"/>
          <p:cNvSpPr/>
          <p:nvPr/>
        </p:nvSpPr>
        <p:spPr>
          <a:xfrm>
            <a:off x="1508760" y="40965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618488" y="42153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$900,000</a:t>
            </a:r>
          </a:p>
        </p:txBody>
      </p:sp>
      <p:sp>
        <p:nvSpPr>
          <p:cNvPr id="38" name="Rectangle 37"/>
          <p:cNvSpPr/>
          <p:nvPr/>
        </p:nvSpPr>
        <p:spPr>
          <a:xfrm>
            <a:off x="4892040" y="40965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5001768" y="42153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$1,575,000</a:t>
            </a:r>
          </a:p>
        </p:txBody>
      </p:sp>
      <p:sp>
        <p:nvSpPr>
          <p:cNvPr id="40" name="Rectangle 39"/>
          <p:cNvSpPr/>
          <p:nvPr/>
        </p:nvSpPr>
        <p:spPr>
          <a:xfrm>
            <a:off x="8275320" y="40965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385048" y="42153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$2,475,000</a:t>
            </a:r>
          </a:p>
        </p:txBody>
      </p:sp>
      <p:sp>
        <p:nvSpPr>
          <p:cNvPr id="42" name="Rectangle 41"/>
          <p:cNvSpPr/>
          <p:nvPr/>
        </p:nvSpPr>
        <p:spPr>
          <a:xfrm>
            <a:off x="502920" y="4553712"/>
            <a:ext cx="100584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12648" y="4672584"/>
            <a:ext cx="786384" cy="338328"/>
          </a:xfrm>
          <a:prstGeom prst="rect">
            <a:avLst/>
          </a:prstGeom>
          <a:noFill/>
        </p:spPr>
        <p:txBody>
          <a:bodyPr wrap="square" lIns="0" tIns="0" bIns="0" rIns="0">
            <a:spAutoFit/>
          </a:bodyPr>
          <a:lstStyle/>
          <a:p>
            <a:pPr>
              <a:spcAft>
                <a:spcPts val="800"/>
              </a:spcAft>
              <a:defRPr sz="1700" b="1">
                <a:solidFill>
                  <a:srgbClr val="283E4C"/>
                </a:solidFill>
                <a:latin typeface="Calibri"/>
              </a:defRPr>
            </a:pPr>
            <a:r>
              <a:t>4</a:t>
            </a:r>
          </a:p>
        </p:txBody>
      </p:sp>
      <p:sp>
        <p:nvSpPr>
          <p:cNvPr id="44" name="Rectangle 43"/>
          <p:cNvSpPr/>
          <p:nvPr/>
        </p:nvSpPr>
        <p:spPr>
          <a:xfrm>
            <a:off x="1508760" y="45537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1618488" y="46725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$1,200,000</a:t>
            </a:r>
          </a:p>
        </p:txBody>
      </p:sp>
      <p:sp>
        <p:nvSpPr>
          <p:cNvPr id="46" name="Rectangle 45"/>
          <p:cNvSpPr/>
          <p:nvPr/>
        </p:nvSpPr>
        <p:spPr>
          <a:xfrm>
            <a:off x="4892040" y="45537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5001768" y="46725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$2,100,000</a:t>
            </a:r>
          </a:p>
        </p:txBody>
      </p:sp>
      <p:sp>
        <p:nvSpPr>
          <p:cNvPr id="48" name="Rectangle 47"/>
          <p:cNvSpPr/>
          <p:nvPr/>
        </p:nvSpPr>
        <p:spPr>
          <a:xfrm>
            <a:off x="8275320" y="4553712"/>
            <a:ext cx="33832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8385048" y="46725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$3,300,000</a:t>
            </a:r>
          </a:p>
        </p:txBody>
      </p:sp>
      <p:sp>
        <p:nvSpPr>
          <p:cNvPr id="50" name="Rectangle 49"/>
          <p:cNvSpPr/>
          <p:nvPr/>
        </p:nvSpPr>
        <p:spPr>
          <a:xfrm>
            <a:off x="502920" y="5010912"/>
            <a:ext cx="100584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612648" y="5129784"/>
            <a:ext cx="786384" cy="338328"/>
          </a:xfrm>
          <a:prstGeom prst="rect">
            <a:avLst/>
          </a:prstGeom>
          <a:noFill/>
        </p:spPr>
        <p:txBody>
          <a:bodyPr wrap="square" lIns="0" tIns="0" bIns="0" rIns="0">
            <a:spAutoFit/>
          </a:bodyPr>
          <a:lstStyle/>
          <a:p>
            <a:pPr>
              <a:spcAft>
                <a:spcPts val="800"/>
              </a:spcAft>
              <a:defRPr sz="1700" b="1">
                <a:solidFill>
                  <a:srgbClr val="283E4C"/>
                </a:solidFill>
                <a:latin typeface="Calibri"/>
              </a:defRPr>
            </a:pPr>
            <a:r>
              <a:t>5</a:t>
            </a:r>
          </a:p>
        </p:txBody>
      </p:sp>
      <p:sp>
        <p:nvSpPr>
          <p:cNvPr id="52" name="Rectangle 51"/>
          <p:cNvSpPr/>
          <p:nvPr/>
        </p:nvSpPr>
        <p:spPr>
          <a:xfrm>
            <a:off x="1508760" y="50109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1618488" y="51297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$1,500,000</a:t>
            </a:r>
          </a:p>
        </p:txBody>
      </p:sp>
      <p:sp>
        <p:nvSpPr>
          <p:cNvPr id="54" name="Rectangle 53"/>
          <p:cNvSpPr/>
          <p:nvPr/>
        </p:nvSpPr>
        <p:spPr>
          <a:xfrm>
            <a:off x="4892040" y="50109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5001768" y="51297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$2,625,000</a:t>
            </a:r>
          </a:p>
        </p:txBody>
      </p:sp>
      <p:sp>
        <p:nvSpPr>
          <p:cNvPr id="56" name="Rectangle 55"/>
          <p:cNvSpPr/>
          <p:nvPr/>
        </p:nvSpPr>
        <p:spPr>
          <a:xfrm>
            <a:off x="8275320" y="5010912"/>
            <a:ext cx="33832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8385048" y="5129784"/>
            <a:ext cx="3163824" cy="338328"/>
          </a:xfrm>
          <a:prstGeom prst="rect">
            <a:avLst/>
          </a:prstGeom>
          <a:noFill/>
        </p:spPr>
        <p:txBody>
          <a:bodyPr wrap="square" lIns="0" tIns="0" bIns="0" rIns="0">
            <a:spAutoFit/>
          </a:bodyPr>
          <a:lstStyle/>
          <a:p>
            <a:pPr>
              <a:spcAft>
                <a:spcPts val="800"/>
              </a:spcAft>
              <a:defRPr sz="1700" b="0">
                <a:solidFill>
                  <a:srgbClr val="283E4C"/>
                </a:solidFill>
                <a:latin typeface="Calibri"/>
              </a:defRPr>
            </a:pPr>
            <a:r>
              <a:t>$4,125,000</a:t>
            </a:r>
          </a:p>
        </p:txBody>
      </p:sp>
      <p:sp>
        <p:nvSpPr>
          <p:cNvPr id="58" name="TextBox 57"/>
          <p:cNvSpPr txBox="1"/>
          <p:nvPr/>
        </p:nvSpPr>
        <p:spPr>
          <a:xfrm>
            <a:off x="502920" y="5596128"/>
            <a:ext cx="10972800" cy="310896"/>
          </a:xfrm>
          <a:prstGeom prst="rect">
            <a:avLst/>
          </a:prstGeom>
          <a:noFill/>
        </p:spPr>
        <p:txBody>
          <a:bodyPr wrap="square" lIns="0" tIns="0" bIns="0" rIns="0">
            <a:spAutoFit/>
          </a:bodyPr>
          <a:lstStyle/>
          <a:p>
            <a:pPr>
              <a:spcAft>
                <a:spcPts val="800"/>
              </a:spcAft>
              <a:defRPr sz="1300" b="0">
                <a:solidFill>
                  <a:srgbClr val="647079"/>
                </a:solidFill>
                <a:latin typeface="Calibri"/>
              </a:defRPr>
            </a:pPr>
            <a:r>
              <a:t>Six Court Homes appear in the concept plan. A one-to-five selection still requires confirmation of availability and legal lot structure.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7"/>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Base pricing is not the full investment requirement</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A complete quote needs the selected properties’ actual scope, fees, financing and reserves.</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6"/>
              </a:rPr>
              <a:t>Source: Lot Pricing Worksheet!row 3; additional items are underwriting requirements, not source estimates</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6"/>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7 / 14</a:t>
            </a:r>
          </a:p>
        </p:txBody>
      </p:sp>
      <p:sp>
        <p:nvSpPr>
          <p:cNvPr id="10" name="Rectangle 9"/>
          <p:cNvSpPr/>
          <p:nvPr/>
        </p:nvSpPr>
        <p:spPr>
          <a:xfrm>
            <a:off x="502920" y="2743200"/>
            <a:ext cx="3535680" cy="28529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COURT HOME EXAMPLE</a:t>
            </a:r>
          </a:p>
        </p:txBody>
      </p:sp>
      <p:sp>
        <p:nvSpPr>
          <p:cNvPr id="12" name="TextBox 11"/>
          <p:cNvSpPr txBox="1"/>
          <p:nvPr/>
        </p:nvSpPr>
        <p:spPr>
          <a:xfrm>
            <a:off x="70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$825,000</a:t>
            </a:r>
          </a:p>
        </p:txBody>
      </p:sp>
      <p:sp>
        <p:nvSpPr>
          <p:cNvPr id="13" name="TextBox 12"/>
          <p:cNvSpPr txBox="1"/>
          <p:nvPr/>
        </p:nvSpPr>
        <p:spPr>
          <a:xfrm>
            <a:off x="704088" y="4297680"/>
            <a:ext cx="3133344" cy="1207008"/>
          </a:xfrm>
          <a:prstGeom prst="rect">
            <a:avLst/>
          </a:prstGeom>
          <a:noFill/>
        </p:spPr>
        <p:txBody>
          <a:bodyPr wrap="square" lIns="0" tIns="0" bIns="0" rIns="0">
            <a:spAutoFit/>
          </a:bodyPr>
          <a:lstStyle/>
          <a:p>
            <a:pPr>
              <a:spcAft>
                <a:spcPts val="800"/>
              </a:spcAft>
              <a:defRPr sz="1600" b="0">
                <a:solidFill>
                  <a:srgbClr val="283E4C"/>
                </a:solidFill>
                <a:latin typeface="Calibri"/>
              </a:defRPr>
            </a:pPr>
            <a:r>
              <a:t>Allocated land plus construction only. No quoted contingency or furnishing allowance is embedded.</a:t>
            </a:r>
          </a:p>
        </p:txBody>
      </p:sp>
      <p:sp>
        <p:nvSpPr>
          <p:cNvPr id="14" name="Rectangle 13"/>
          <p:cNvSpPr/>
          <p:nvPr/>
        </p:nvSpPr>
        <p:spPr>
          <a:xfrm>
            <a:off x="4312920" y="2743200"/>
            <a:ext cx="3535680" cy="28529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1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ADDITIONAL USES</a:t>
            </a:r>
          </a:p>
        </p:txBody>
      </p:sp>
      <p:sp>
        <p:nvSpPr>
          <p:cNvPr id="16" name="TextBox 15"/>
          <p:cNvSpPr txBox="1"/>
          <p:nvPr/>
        </p:nvSpPr>
        <p:spPr>
          <a:xfrm>
            <a:off x="451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To be priced</a:t>
            </a:r>
          </a:p>
        </p:txBody>
      </p:sp>
      <p:sp>
        <p:nvSpPr>
          <p:cNvPr id="17" name="TextBox 16"/>
          <p:cNvSpPr txBox="1"/>
          <p:nvPr/>
        </p:nvSpPr>
        <p:spPr>
          <a:xfrm>
            <a:off x="4514088" y="4297680"/>
            <a:ext cx="3133344" cy="1207008"/>
          </a:xfrm>
          <a:prstGeom prst="rect">
            <a:avLst/>
          </a:prstGeom>
          <a:noFill/>
        </p:spPr>
        <p:txBody>
          <a:bodyPr wrap="square" lIns="0" tIns="0" bIns="0" rIns="0">
            <a:spAutoFit/>
          </a:bodyPr>
          <a:lstStyle/>
          <a:p>
            <a:pPr>
              <a:spcAft>
                <a:spcPts val="800"/>
              </a:spcAft>
              <a:defRPr sz="1600" b="0">
                <a:solidFill>
                  <a:srgbClr val="283E4C"/>
                </a:solidFill>
                <a:latin typeface="Calibri"/>
              </a:defRPr>
            </a:pPr>
            <a:r>
              <a:t>Closing, design, permits, fees, contingency, fit-out, financing, carrying costs and operating reserves.</a:t>
            </a:r>
          </a:p>
        </p:txBody>
      </p:sp>
      <p:sp>
        <p:nvSpPr>
          <p:cNvPr id="18" name="Rectangle 17"/>
          <p:cNvSpPr/>
          <p:nvPr/>
        </p:nvSpPr>
        <p:spPr>
          <a:xfrm>
            <a:off x="8122920" y="2743200"/>
            <a:ext cx="3535680" cy="28529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2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EQUITY REQUIREMENT</a:t>
            </a:r>
          </a:p>
        </p:txBody>
      </p:sp>
      <p:sp>
        <p:nvSpPr>
          <p:cNvPr id="20" name="TextBox 19"/>
          <p:cNvSpPr txBox="1"/>
          <p:nvPr/>
        </p:nvSpPr>
        <p:spPr>
          <a:xfrm>
            <a:off x="832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To be sized</a:t>
            </a:r>
          </a:p>
        </p:txBody>
      </p:sp>
      <p:sp>
        <p:nvSpPr>
          <p:cNvPr id="21" name="TextBox 20"/>
          <p:cNvSpPr txBox="1"/>
          <p:nvPr/>
        </p:nvSpPr>
        <p:spPr>
          <a:xfrm>
            <a:off x="8324088" y="4297680"/>
            <a:ext cx="3133344" cy="1207008"/>
          </a:xfrm>
          <a:prstGeom prst="rect">
            <a:avLst/>
          </a:prstGeom>
          <a:noFill/>
        </p:spPr>
        <p:txBody>
          <a:bodyPr wrap="square" lIns="0" tIns="0" bIns="0" rIns="0">
            <a:spAutoFit/>
          </a:bodyPr>
          <a:lstStyle/>
          <a:p>
            <a:pPr>
              <a:spcAft>
                <a:spcPts val="800"/>
              </a:spcAft>
              <a:defRPr sz="1600" b="0">
                <a:solidFill>
                  <a:srgbClr val="283E4C"/>
                </a:solidFill>
                <a:latin typeface="Calibri"/>
              </a:defRPr>
            </a:pPr>
            <a:r>
              <a:t>Confirmed total uses less committed debt, adjusted for timing. Property cost is not automatically eligible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Underwrite rental income before assuming a return</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Illustrative NOI targets only: these are required earnings, not forecasts, lease quotes or guaranteed yields.</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4"/>
              </a:rPr>
              <a:t>Source: Calculated sensitivity using Court Home base subtotal ($825,000); yield inputs chosen for illustration</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4"/>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8 / 14</a:t>
            </a:r>
          </a:p>
        </p:txBody>
      </p:sp>
      <p:sp>
        <p:nvSpPr>
          <p:cNvPr id="10" name="Rectangle 9"/>
          <p:cNvSpPr/>
          <p:nvPr/>
        </p:nvSpPr>
        <p:spPr>
          <a:xfrm>
            <a:off x="502920" y="2788920"/>
            <a:ext cx="402336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648" y="2898648"/>
            <a:ext cx="380390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Illustrative NOI / base cost</a:t>
            </a:r>
          </a:p>
        </p:txBody>
      </p:sp>
      <p:sp>
        <p:nvSpPr>
          <p:cNvPr id="12" name="Rectangle 11"/>
          <p:cNvSpPr/>
          <p:nvPr/>
        </p:nvSpPr>
        <p:spPr>
          <a:xfrm>
            <a:off x="4526280" y="2788920"/>
            <a:ext cx="356616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636008" y="2898648"/>
            <a:ext cx="334670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Annual NOI: 1 home</a:t>
            </a:r>
          </a:p>
        </p:txBody>
      </p:sp>
      <p:sp>
        <p:nvSpPr>
          <p:cNvPr id="14" name="Rectangle 13"/>
          <p:cNvSpPr/>
          <p:nvPr/>
        </p:nvSpPr>
        <p:spPr>
          <a:xfrm>
            <a:off x="8092440" y="2788920"/>
            <a:ext cx="356616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02167" y="2898648"/>
            <a:ext cx="334670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Annual NOI: 5 homes</a:t>
            </a:r>
          </a:p>
        </p:txBody>
      </p:sp>
      <p:sp>
        <p:nvSpPr>
          <p:cNvPr id="16" name="Rectangle 15"/>
          <p:cNvSpPr/>
          <p:nvPr/>
        </p:nvSpPr>
        <p:spPr>
          <a:xfrm>
            <a:off x="502920" y="3227832"/>
            <a:ext cx="40233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2648" y="3346703"/>
            <a:ext cx="3803904" cy="411479"/>
          </a:xfrm>
          <a:prstGeom prst="rect">
            <a:avLst/>
          </a:prstGeom>
          <a:noFill/>
        </p:spPr>
        <p:txBody>
          <a:bodyPr wrap="square" lIns="0" tIns="0" bIns="0" rIns="0">
            <a:spAutoFit/>
          </a:bodyPr>
          <a:lstStyle/>
          <a:p>
            <a:pPr>
              <a:spcAft>
                <a:spcPts val="800"/>
              </a:spcAft>
              <a:defRPr sz="1800" b="1">
                <a:solidFill>
                  <a:srgbClr val="283E4C"/>
                </a:solidFill>
                <a:latin typeface="Calibri"/>
              </a:defRPr>
            </a:pPr>
            <a:r>
              <a:t>5%</a:t>
            </a:r>
          </a:p>
        </p:txBody>
      </p:sp>
      <p:sp>
        <p:nvSpPr>
          <p:cNvPr id="18" name="Rectangle 17"/>
          <p:cNvSpPr/>
          <p:nvPr/>
        </p:nvSpPr>
        <p:spPr>
          <a:xfrm>
            <a:off x="4526280" y="3227832"/>
            <a:ext cx="35661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36008" y="3346703"/>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$41,250</a:t>
            </a:r>
          </a:p>
        </p:txBody>
      </p:sp>
      <p:sp>
        <p:nvSpPr>
          <p:cNvPr id="20" name="Rectangle 19"/>
          <p:cNvSpPr/>
          <p:nvPr/>
        </p:nvSpPr>
        <p:spPr>
          <a:xfrm>
            <a:off x="8092440" y="3227832"/>
            <a:ext cx="35661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02167" y="3346703"/>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$206,250</a:t>
            </a:r>
          </a:p>
        </p:txBody>
      </p:sp>
      <p:sp>
        <p:nvSpPr>
          <p:cNvPr id="22" name="Rectangle 21"/>
          <p:cNvSpPr/>
          <p:nvPr/>
        </p:nvSpPr>
        <p:spPr>
          <a:xfrm>
            <a:off x="502920" y="3758183"/>
            <a:ext cx="4023360" cy="530352"/>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12648" y="3877055"/>
            <a:ext cx="3803904" cy="411479"/>
          </a:xfrm>
          <a:prstGeom prst="rect">
            <a:avLst/>
          </a:prstGeom>
          <a:noFill/>
        </p:spPr>
        <p:txBody>
          <a:bodyPr wrap="square" lIns="0" tIns="0" bIns="0" rIns="0">
            <a:spAutoFit/>
          </a:bodyPr>
          <a:lstStyle/>
          <a:p>
            <a:pPr>
              <a:spcAft>
                <a:spcPts val="800"/>
              </a:spcAft>
              <a:defRPr sz="1800" b="1">
                <a:solidFill>
                  <a:srgbClr val="283E4C"/>
                </a:solidFill>
                <a:latin typeface="Calibri"/>
              </a:defRPr>
            </a:pPr>
            <a:r>
              <a:t>6%</a:t>
            </a:r>
          </a:p>
        </p:txBody>
      </p:sp>
      <p:sp>
        <p:nvSpPr>
          <p:cNvPr id="24" name="Rectangle 23"/>
          <p:cNvSpPr/>
          <p:nvPr/>
        </p:nvSpPr>
        <p:spPr>
          <a:xfrm>
            <a:off x="4526280" y="3758183"/>
            <a:ext cx="3566160" cy="530352"/>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636008" y="3877055"/>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$49,500</a:t>
            </a:r>
          </a:p>
        </p:txBody>
      </p:sp>
      <p:sp>
        <p:nvSpPr>
          <p:cNvPr id="26" name="Rectangle 25"/>
          <p:cNvSpPr/>
          <p:nvPr/>
        </p:nvSpPr>
        <p:spPr>
          <a:xfrm>
            <a:off x="8092440" y="3758183"/>
            <a:ext cx="3566160" cy="530352"/>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202167" y="3877055"/>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$247,500</a:t>
            </a:r>
          </a:p>
        </p:txBody>
      </p:sp>
      <p:sp>
        <p:nvSpPr>
          <p:cNvPr id="28" name="Rectangle 27"/>
          <p:cNvSpPr/>
          <p:nvPr/>
        </p:nvSpPr>
        <p:spPr>
          <a:xfrm>
            <a:off x="502920" y="4288536"/>
            <a:ext cx="40233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12648" y="4407407"/>
            <a:ext cx="3803904" cy="411479"/>
          </a:xfrm>
          <a:prstGeom prst="rect">
            <a:avLst/>
          </a:prstGeom>
          <a:noFill/>
        </p:spPr>
        <p:txBody>
          <a:bodyPr wrap="square" lIns="0" tIns="0" bIns="0" rIns="0">
            <a:spAutoFit/>
          </a:bodyPr>
          <a:lstStyle/>
          <a:p>
            <a:pPr>
              <a:spcAft>
                <a:spcPts val="800"/>
              </a:spcAft>
              <a:defRPr sz="1800" b="1">
                <a:solidFill>
                  <a:srgbClr val="283E4C"/>
                </a:solidFill>
                <a:latin typeface="Calibri"/>
              </a:defRPr>
            </a:pPr>
            <a:r>
              <a:t>7%</a:t>
            </a:r>
          </a:p>
        </p:txBody>
      </p:sp>
      <p:sp>
        <p:nvSpPr>
          <p:cNvPr id="30" name="Rectangle 29"/>
          <p:cNvSpPr/>
          <p:nvPr/>
        </p:nvSpPr>
        <p:spPr>
          <a:xfrm>
            <a:off x="4526280" y="4288536"/>
            <a:ext cx="35661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636008" y="4407407"/>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$57,750</a:t>
            </a:r>
          </a:p>
        </p:txBody>
      </p:sp>
      <p:sp>
        <p:nvSpPr>
          <p:cNvPr id="32" name="Rectangle 31"/>
          <p:cNvSpPr/>
          <p:nvPr/>
        </p:nvSpPr>
        <p:spPr>
          <a:xfrm>
            <a:off x="8092440" y="4288536"/>
            <a:ext cx="3566160" cy="53035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202167" y="4407407"/>
            <a:ext cx="3346704" cy="411479"/>
          </a:xfrm>
          <a:prstGeom prst="rect">
            <a:avLst/>
          </a:prstGeom>
          <a:noFill/>
        </p:spPr>
        <p:txBody>
          <a:bodyPr wrap="square" lIns="0" tIns="0" bIns="0" rIns="0">
            <a:spAutoFit/>
          </a:bodyPr>
          <a:lstStyle/>
          <a:p>
            <a:pPr>
              <a:spcAft>
                <a:spcPts val="800"/>
              </a:spcAft>
              <a:defRPr sz="1800" b="0">
                <a:solidFill>
                  <a:srgbClr val="283E4C"/>
                </a:solidFill>
                <a:latin typeface="Calibri"/>
              </a:defRPr>
            </a:pPr>
            <a:r>
              <a:t>$288,750</a:t>
            </a:r>
          </a:p>
        </p:txBody>
      </p:sp>
      <p:sp>
        <p:nvSpPr>
          <p:cNvPr id="34" name="TextBox 33"/>
          <p:cNvSpPr txBox="1"/>
          <p:nvPr/>
        </p:nvSpPr>
        <p:spPr>
          <a:xfrm>
            <a:off x="502920" y="5102352"/>
            <a:ext cx="10972800" cy="630936"/>
          </a:xfrm>
          <a:prstGeom prst="rect">
            <a:avLst/>
          </a:prstGeom>
          <a:noFill/>
        </p:spPr>
        <p:txBody>
          <a:bodyPr wrap="square" lIns="0" tIns="0" bIns="0" rIns="0">
            <a:spAutoFit/>
          </a:bodyPr>
          <a:lstStyle/>
          <a:p>
            <a:pPr>
              <a:spcAft>
                <a:spcPts val="800"/>
              </a:spcAft>
              <a:defRPr sz="1600" b="0">
                <a:solidFill>
                  <a:srgbClr val="647079"/>
                </a:solidFill>
                <a:latin typeface="Calibri"/>
              </a:defRPr>
            </a:pPr>
            <a:r>
              <a:t>NOI is after property operating expenses but before debt service and investor income taxes. Adding the unconfirmed costs increases the NOI needed for the same yield.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Delivery and operations need written terms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Sponsor-led coordination is a proposed service model, not a substitute for an executed agreement.</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4"/>
              </a:rPr>
              <a:t>Source: Investor diligence framework; current lot/construction inputs: Lot Pricing Worksheet</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4"/>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9 / 14</a:t>
            </a:r>
          </a:p>
        </p:txBody>
      </p:sp>
      <p:sp>
        <p:nvSpPr>
          <p:cNvPr id="10" name="TextBox 9"/>
          <p:cNvSpPr txBox="1"/>
          <p:nvPr/>
        </p:nvSpPr>
        <p:spPr>
          <a:xfrm>
            <a:off x="502920" y="2743200"/>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Design &amp; build</a:t>
            </a:r>
          </a:p>
        </p:txBody>
      </p:sp>
      <p:sp>
        <p:nvSpPr>
          <p:cNvPr id="11" name="TextBox 10"/>
          <p:cNvSpPr txBox="1"/>
          <p:nvPr/>
        </p:nvSpPr>
        <p:spPr>
          <a:xfrm>
            <a:off x="3657600" y="2743200"/>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Approve the selected plan, specifications, fixed-price or other contract, draw milestones, contingency and completion obligations.</a:t>
            </a:r>
          </a:p>
        </p:txBody>
      </p:sp>
      <p:sp>
        <p:nvSpPr>
          <p:cNvPr id="12" name="TextBox 11"/>
          <p:cNvSpPr txBox="1"/>
          <p:nvPr/>
        </p:nvSpPr>
        <p:spPr>
          <a:xfrm>
            <a:off x="502920" y="3694176"/>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Rental operations</a:t>
            </a:r>
          </a:p>
        </p:txBody>
      </p:sp>
      <p:sp>
        <p:nvSpPr>
          <p:cNvPr id="13" name="TextBox 12"/>
          <p:cNvSpPr txBox="1"/>
          <p:nvPr/>
        </p:nvSpPr>
        <p:spPr>
          <a:xfrm>
            <a:off x="3657600" y="3694176"/>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Verify permissions, operator experience, management fees, operating budget, reserves, owner-use limits and reporting.</a:t>
            </a:r>
          </a:p>
        </p:txBody>
      </p:sp>
      <p:sp>
        <p:nvSpPr>
          <p:cNvPr id="14" name="TextBox 13"/>
          <p:cNvSpPr txBox="1"/>
          <p:nvPr/>
        </p:nvSpPr>
        <p:spPr>
          <a:xfrm>
            <a:off x="502920" y="4645152"/>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Portfolio control</a:t>
            </a:r>
          </a:p>
        </p:txBody>
      </p:sp>
      <p:sp>
        <p:nvSpPr>
          <p:cNvPr id="15" name="TextBox 14"/>
          <p:cNvSpPr txBox="1"/>
          <p:nvPr/>
        </p:nvSpPr>
        <p:spPr>
          <a:xfrm>
            <a:off x="3657600" y="4645152"/>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Confirm HOA charges, amenity and lake rights, insurance, maintenance responsibilities, transfer restrictions and exit rights.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OZ participation is a structure, not a deed feature</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Conceptual route for counsel to confirm. Buying a lot directly does not by itself establish a qualifying QOF investment.</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6"/>
              </a:rPr>
              <a:t>Source: IRS: Opportunity Zones; IRS Notice 2026-40, §4</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6"/>
              </a:rPr>
              <a:t>https://www.irs.gov/pub/irs-drop/n-26-40.pdf</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10 / 14</a:t>
            </a:r>
          </a:p>
        </p:txBody>
      </p:sp>
      <p:sp>
        <p:nvSpPr>
          <p:cNvPr id="10" name="Rectangle 9"/>
          <p:cNvSpPr/>
          <p:nvPr/>
        </p:nvSpPr>
        <p:spPr>
          <a:xfrm>
            <a:off x="502920" y="2743200"/>
            <a:ext cx="3535680" cy="286207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0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INVESTOR</a:t>
            </a:r>
          </a:p>
        </p:txBody>
      </p:sp>
      <p:sp>
        <p:nvSpPr>
          <p:cNvPr id="12" name="TextBox 11"/>
          <p:cNvSpPr txBox="1"/>
          <p:nvPr/>
        </p:nvSpPr>
        <p:spPr>
          <a:xfrm>
            <a:off x="70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Eligible gain</a:t>
            </a:r>
          </a:p>
        </p:txBody>
      </p:sp>
      <p:sp>
        <p:nvSpPr>
          <p:cNvPr id="13" name="TextBox 12"/>
          <p:cNvSpPr txBox="1"/>
          <p:nvPr/>
        </p:nvSpPr>
        <p:spPr>
          <a:xfrm>
            <a:off x="704088" y="4297680"/>
            <a:ext cx="3133344" cy="1216151"/>
          </a:xfrm>
          <a:prstGeom prst="rect">
            <a:avLst/>
          </a:prstGeom>
          <a:noFill/>
        </p:spPr>
        <p:txBody>
          <a:bodyPr wrap="square" lIns="0" tIns="0" bIns="0" rIns="0">
            <a:spAutoFit/>
          </a:bodyPr>
          <a:lstStyle/>
          <a:p>
            <a:pPr>
              <a:spcAft>
                <a:spcPts val="800"/>
              </a:spcAft>
              <a:defRPr sz="1600" b="0">
                <a:solidFill>
                  <a:srgbClr val="283E4C"/>
                </a:solidFill>
                <a:latin typeface="Calibri"/>
              </a:defRPr>
            </a:pPr>
            <a:r>
              <a:t>Confirm taxpayer, gain amount and investment deadline; general timing is 180 days, subject to applicable rules.</a:t>
            </a:r>
          </a:p>
        </p:txBody>
      </p:sp>
      <p:sp>
        <p:nvSpPr>
          <p:cNvPr id="14" name="Rectangle 13"/>
          <p:cNvSpPr/>
          <p:nvPr/>
        </p:nvSpPr>
        <p:spPr>
          <a:xfrm>
            <a:off x="4312920" y="2743200"/>
            <a:ext cx="3535680" cy="286207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1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VEHICLE</a:t>
            </a:r>
          </a:p>
        </p:txBody>
      </p:sp>
      <p:sp>
        <p:nvSpPr>
          <p:cNvPr id="16" name="TextBox 15"/>
          <p:cNvSpPr txBox="1"/>
          <p:nvPr/>
        </p:nvSpPr>
        <p:spPr>
          <a:xfrm>
            <a:off x="451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QOF / QOZB</a:t>
            </a:r>
          </a:p>
        </p:txBody>
      </p:sp>
      <p:sp>
        <p:nvSpPr>
          <p:cNvPr id="17" name="TextBox 16"/>
          <p:cNvSpPr txBox="1"/>
          <p:nvPr/>
        </p:nvSpPr>
        <p:spPr>
          <a:xfrm>
            <a:off x="4514088" y="4297680"/>
            <a:ext cx="3133344" cy="1216151"/>
          </a:xfrm>
          <a:prstGeom prst="rect">
            <a:avLst/>
          </a:prstGeom>
          <a:noFill/>
        </p:spPr>
        <p:txBody>
          <a:bodyPr wrap="square" lIns="0" tIns="0" bIns="0" rIns="0">
            <a:spAutoFit/>
          </a:bodyPr>
          <a:lstStyle/>
          <a:p>
            <a:pPr>
              <a:spcAft>
                <a:spcPts val="800"/>
              </a:spcAft>
              <a:defRPr sz="1600" b="0">
                <a:solidFill>
                  <a:srgbClr val="283E4C"/>
                </a:solidFill>
                <a:latin typeface="Calibri"/>
              </a:defRPr>
            </a:pPr>
            <a:r>
              <a:t>Counsel designs the investor vehicle and qualifying property/business structure, with ongoing testing and reporting.</a:t>
            </a:r>
          </a:p>
        </p:txBody>
      </p:sp>
      <p:sp>
        <p:nvSpPr>
          <p:cNvPr id="18" name="Rectangle 17"/>
          <p:cNvSpPr/>
          <p:nvPr/>
        </p:nvSpPr>
        <p:spPr>
          <a:xfrm>
            <a:off x="8122920" y="2743200"/>
            <a:ext cx="3535680" cy="286207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24088" y="2953512"/>
            <a:ext cx="3133344" cy="438912"/>
          </a:xfrm>
          <a:prstGeom prst="rect">
            <a:avLst/>
          </a:prstGeom>
          <a:noFill/>
        </p:spPr>
        <p:txBody>
          <a:bodyPr wrap="square" lIns="0" tIns="0" bIns="0" rIns="0">
            <a:spAutoFit/>
          </a:bodyPr>
          <a:lstStyle/>
          <a:p>
            <a:pPr>
              <a:spcAft>
                <a:spcPts val="800"/>
              </a:spcAft>
              <a:defRPr sz="1100" b="1">
                <a:solidFill>
                  <a:srgbClr val="647079"/>
                </a:solidFill>
                <a:latin typeface="Calibri"/>
              </a:defRPr>
            </a:pPr>
            <a:r>
              <a:t>ASSETS</a:t>
            </a:r>
          </a:p>
        </p:txBody>
      </p:sp>
      <p:sp>
        <p:nvSpPr>
          <p:cNvPr id="20" name="TextBox 19"/>
          <p:cNvSpPr txBox="1"/>
          <p:nvPr/>
        </p:nvSpPr>
        <p:spPr>
          <a:xfrm>
            <a:off x="8324088" y="3538728"/>
            <a:ext cx="3133344" cy="594360"/>
          </a:xfrm>
          <a:prstGeom prst="rect">
            <a:avLst/>
          </a:prstGeom>
          <a:noFill/>
        </p:spPr>
        <p:txBody>
          <a:bodyPr wrap="square" lIns="0" tIns="0" bIns="0" rIns="0">
            <a:spAutoFit/>
          </a:bodyPr>
          <a:lstStyle/>
          <a:p>
            <a:pPr>
              <a:spcAft>
                <a:spcPts val="800"/>
              </a:spcAft>
              <a:defRPr sz="3000" b="0">
                <a:solidFill>
                  <a:srgbClr val="365467"/>
                </a:solidFill>
                <a:latin typeface="Georgia"/>
              </a:defRPr>
            </a:pPr>
            <a:r>
              <a:t>1–5 properties</a:t>
            </a:r>
          </a:p>
        </p:txBody>
      </p:sp>
      <p:sp>
        <p:nvSpPr>
          <p:cNvPr id="21" name="TextBox 20"/>
          <p:cNvSpPr txBox="1"/>
          <p:nvPr/>
        </p:nvSpPr>
        <p:spPr>
          <a:xfrm>
            <a:off x="8324088" y="4297680"/>
            <a:ext cx="3133344" cy="1216151"/>
          </a:xfrm>
          <a:prstGeom prst="rect">
            <a:avLst/>
          </a:prstGeom>
          <a:noFill/>
        </p:spPr>
        <p:txBody>
          <a:bodyPr wrap="square" lIns="0" tIns="0" bIns="0" rIns="0">
            <a:spAutoFit/>
          </a:bodyPr>
          <a:lstStyle/>
          <a:p>
            <a:pPr>
              <a:spcAft>
                <a:spcPts val="800"/>
              </a:spcAft>
              <a:defRPr sz="1600" b="0">
                <a:solidFill>
                  <a:srgbClr val="283E4C"/>
                </a:solidFill>
                <a:latin typeface="Calibri"/>
              </a:defRPr>
            </a:pPr>
            <a:r>
              <a:t>The selected lots and homes sit within the documented structure; no automatic tax benefit attaches to the purchase price.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For 2027 investments, plan for two tax milestones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Federal overview only. Not an Illinois tax calculation or confirmation of this project’s eligibility.</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6"/>
              </a:rPr>
              <a:t>Source: IRS Notice 2026-40, §§4.02 and 5.02</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6"/>
              </a:rPr>
              <a:t>https://www.irs.gov/pub/irs-drop/n-26-40.pdf</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11 / 14</a:t>
            </a:r>
          </a:p>
        </p:txBody>
      </p:sp>
      <p:sp>
        <p:nvSpPr>
          <p:cNvPr id="10" name="TextBox 9"/>
          <p:cNvSpPr txBox="1"/>
          <p:nvPr/>
        </p:nvSpPr>
        <p:spPr>
          <a:xfrm>
            <a:off x="502920" y="2679192"/>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At investment</a:t>
            </a:r>
          </a:p>
        </p:txBody>
      </p:sp>
      <p:sp>
        <p:nvSpPr>
          <p:cNvPr id="11" name="TextBox 10"/>
          <p:cNvSpPr txBox="1"/>
          <p:nvPr/>
        </p:nvSpPr>
        <p:spPr>
          <a:xfrm>
            <a:off x="3657600" y="2679192"/>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Timely investment of eligible gain in a qualifying QOF may defer recognition. Only the eligible amount actually invested is considered.</a:t>
            </a:r>
          </a:p>
        </p:txBody>
      </p:sp>
      <p:sp>
        <p:nvSpPr>
          <p:cNvPr id="12" name="TextBox 11"/>
          <p:cNvSpPr txBox="1"/>
          <p:nvPr/>
        </p:nvSpPr>
        <p:spPr>
          <a:xfrm>
            <a:off x="502920" y="3630168"/>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Five-year milestone</a:t>
            </a:r>
          </a:p>
        </p:txBody>
      </p:sp>
      <p:sp>
        <p:nvSpPr>
          <p:cNvPr id="13" name="TextBox 12"/>
          <p:cNvSpPr txBox="1"/>
          <p:nvPr/>
        </p:nvSpPr>
        <p:spPr>
          <a:xfrm>
            <a:off x="3657600" y="3630168"/>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Recognition is generally due at the earlier inclusion event or five years. A qualifying five-year hold provides a 10% basis increase, or 30% for a qualifying rural fund.</a:t>
            </a:r>
          </a:p>
        </p:txBody>
      </p:sp>
      <p:sp>
        <p:nvSpPr>
          <p:cNvPr id="14" name="TextBox 13"/>
          <p:cNvSpPr txBox="1"/>
          <p:nvPr/>
        </p:nvSpPr>
        <p:spPr>
          <a:xfrm>
            <a:off x="502920" y="4581144"/>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Ten years or longer</a:t>
            </a:r>
          </a:p>
        </p:txBody>
      </p:sp>
      <p:sp>
        <p:nvSpPr>
          <p:cNvPr id="15" name="TextBox 14"/>
          <p:cNvSpPr txBox="1"/>
          <p:nvPr/>
        </p:nvSpPr>
        <p:spPr>
          <a:xfrm>
            <a:off x="3657600" y="4581144"/>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A qualifying investor may elect the fair-market-value basis treatment described in §1400Z-2(c), subject to compliance, disposition and the 30-year valuation limit.</a:t>
            </a:r>
          </a:p>
        </p:txBody>
      </p:sp>
      <p:sp>
        <p:nvSpPr>
          <p:cNvPr id="16" name="TextBox 15"/>
          <p:cNvSpPr txBox="1"/>
          <p:nvPr/>
        </p:nvSpPr>
        <p:spPr>
          <a:xfrm>
            <a:off x="502920" y="5605272"/>
            <a:ext cx="10972800" cy="301752"/>
          </a:xfrm>
          <a:prstGeom prst="rect">
            <a:avLst/>
          </a:prstGeom>
          <a:noFill/>
        </p:spPr>
        <p:txBody>
          <a:bodyPr wrap="square" lIns="0" tIns="0" bIns="0" rIns="0">
            <a:spAutoFit/>
          </a:bodyPr>
          <a:lstStyle/>
          <a:p>
            <a:pPr>
              <a:spcAft>
                <a:spcPts val="800"/>
              </a:spcAft>
              <a:defRPr sz="1300" b="0">
                <a:solidFill>
                  <a:srgbClr val="647079"/>
                </a:solidFill>
                <a:latin typeface="Calibri"/>
              </a:defRPr>
            </a:pPr>
            <a:r>
              <a:t>Reserve liquidity for deferred-gain tax. Do not assume that a rural designation, fund status or personal tax benefit has been established.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5"/>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Illinois residency needs its own tax workup</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The property is in Indiana; investor-level tax treatment cannot be inferred from the property-cost table.</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6"/>
              </a:rPr>
              <a:t>Source: Adviser-review checklist; federal framework: IRS Notice 2026-40</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6"/>
              </a:rPr>
              <a:t>https://www.irs.gov/pub/irs-drop/n-26-40.pdf</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12 / 14</a:t>
            </a:r>
          </a:p>
        </p:txBody>
      </p:sp>
      <p:sp>
        <p:nvSpPr>
          <p:cNvPr id="10" name="TextBox 9"/>
          <p:cNvSpPr txBox="1"/>
          <p:nvPr/>
        </p:nvSpPr>
        <p:spPr>
          <a:xfrm>
            <a:off x="502920" y="2743200"/>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Gain and contribution</a:t>
            </a:r>
          </a:p>
        </p:txBody>
      </p:sp>
      <p:sp>
        <p:nvSpPr>
          <p:cNvPr id="11" name="TextBox 10"/>
          <p:cNvSpPr txBox="1"/>
          <p:nvPr/>
        </p:nvSpPr>
        <p:spPr>
          <a:xfrm>
            <a:off x="3657600" y="2743200"/>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Confirm eligible gain, taxpayer/entity ownership, investment deadline, liquidity and the amount intended for the qualifying vehicle.</a:t>
            </a:r>
          </a:p>
        </p:txBody>
      </p:sp>
      <p:sp>
        <p:nvSpPr>
          <p:cNvPr id="12" name="TextBox 11"/>
          <p:cNvSpPr txBox="1"/>
          <p:nvPr/>
        </p:nvSpPr>
        <p:spPr>
          <a:xfrm>
            <a:off x="502920" y="3694176"/>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State treatment</a:t>
            </a:r>
          </a:p>
        </p:txBody>
      </p:sp>
      <p:sp>
        <p:nvSpPr>
          <p:cNvPr id="13" name="TextBox 12"/>
          <p:cNvSpPr txBox="1"/>
          <p:nvPr/>
        </p:nvSpPr>
        <p:spPr>
          <a:xfrm>
            <a:off x="3657600" y="3694176"/>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Ask advisers to determine Illinois conformity, Indiana filing obligations, resident credits and state basis adjustments for the actual investor.</a:t>
            </a:r>
          </a:p>
        </p:txBody>
      </p:sp>
      <p:sp>
        <p:nvSpPr>
          <p:cNvPr id="14" name="TextBox 13"/>
          <p:cNvSpPr txBox="1"/>
          <p:nvPr/>
        </p:nvSpPr>
        <p:spPr>
          <a:xfrm>
            <a:off x="502920" y="4645152"/>
            <a:ext cx="2834640" cy="704088"/>
          </a:xfrm>
          <a:prstGeom prst="rect">
            <a:avLst/>
          </a:prstGeom>
          <a:noFill/>
        </p:spPr>
        <p:txBody>
          <a:bodyPr wrap="square" lIns="0" tIns="0" bIns="0" rIns="0">
            <a:spAutoFit/>
          </a:bodyPr>
          <a:lstStyle/>
          <a:p>
            <a:pPr>
              <a:spcAft>
                <a:spcPts val="800"/>
              </a:spcAft>
              <a:defRPr sz="2200" b="0">
                <a:solidFill>
                  <a:srgbClr val="365467"/>
                </a:solidFill>
                <a:latin typeface="Georgia"/>
              </a:defRPr>
            </a:pPr>
            <a:r>
              <a:t>Operating and exit tax</a:t>
            </a:r>
          </a:p>
        </p:txBody>
      </p:sp>
      <p:sp>
        <p:nvSpPr>
          <p:cNvPr id="15" name="TextBox 14"/>
          <p:cNvSpPr txBox="1"/>
          <p:nvPr/>
        </p:nvSpPr>
        <p:spPr>
          <a:xfrm>
            <a:off x="3657600" y="4645152"/>
            <a:ext cx="7863840" cy="795528"/>
          </a:xfrm>
          <a:prstGeom prst="rect">
            <a:avLst/>
          </a:prstGeom>
          <a:noFill/>
        </p:spPr>
        <p:txBody>
          <a:bodyPr wrap="square" lIns="0" tIns="0" bIns="0" rIns="0">
            <a:spAutoFit/>
          </a:bodyPr>
          <a:lstStyle/>
          <a:p>
            <a:pPr>
              <a:spcAft>
                <a:spcPts val="800"/>
              </a:spcAft>
              <a:defRPr sz="1700" b="0">
                <a:solidFill>
                  <a:srgbClr val="283E4C"/>
                </a:solidFill>
                <a:latin typeface="Calibri"/>
              </a:defRPr>
            </a:pPr>
            <a:r>
              <a:t>Review depreciation, cost segregation, passive/activity and personal-use rules, recapture, elections and the planned exit. No tax-savings amount is assumed.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0E8"/>
        </a:solidFill>
      </p:bgPr>
    </p:bg>
    <p:spTree>
      <p:nvGrpSpPr>
        <p:cNvPr id="1" name=""/>
        <p:cNvGrpSpPr/>
        <p:nvPr/>
      </p:nvGrpSpPr>
      <p:grpSpPr>
        <a:xfrm>
          <a:off x="0" y="0"/>
          <a:ext cx="0" cy="0"/>
          <a:chOff x="0" y="0"/>
          <a:chExt cx="0" cy="0"/>
        </a:xfrm>
      </p:grpSpPr>
      <p:pic>
        <p:nvPicPr>
          <p:cNvPr id="2" name="Picture 1" descr="idc_horizontal_navy.png"/>
          <p:cNvPicPr>
            <a:picLocks noChangeAspect="1"/>
          </p:cNvPicPr>
          <p:nvPr/>
        </p:nvPicPr>
        <p:blipFill>
          <a:blip r:embed="rId9"/>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647079"/>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365467"/>
                </a:solidFill>
                <a:latin typeface="Georgia"/>
              </a:defRPr>
            </a:pPr>
            <a:r>
              <a:t>Make the purchase decision one property at a time</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647079"/>
                </a:solidFill>
                <a:latin typeface="Calibri"/>
              </a:defRPr>
            </a:pPr>
            <a:r>
              <a:t>A five-property allocation is a portfolio choice, not a requirement to fund the development.</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647079"/>
                </a:solidFill>
                <a:latin typeface="Calibri"/>
              </a:defRPr>
            </a:pPr>
            <a:r>
              <a:t>Sponsor planning assumptions. Subject to availability, title, approvals and definitive agreements.</a:t>
            </a:r>
          </a:p>
        </p:txBody>
      </p:sp>
      <p:sp>
        <p:nvSpPr>
          <p:cNvPr id="7" name="TextBox 6"/>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8"/>
              </a:rPr>
              <a:t>Source: Investor diligence checklist; product counts and costs: Lot Pricing Worksheet</a:t>
            </a:r>
          </a:p>
        </p:txBody>
      </p:sp>
      <p:sp>
        <p:nvSpPr>
          <p:cNvPr id="8" name="TextBox 7"/>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8"/>
              </a:rPr>
              <a:t>https://indianadunesclub.pplx.app/downloads/Indiana-Dunes-Club-Financials-and-Proforma.xlsx</a:t>
            </a:r>
          </a:p>
        </p:txBody>
      </p:sp>
      <p:sp>
        <p:nvSpPr>
          <p:cNvPr id="9" name="TextBox 8"/>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13 / 14</a:t>
            </a:r>
          </a:p>
        </p:txBody>
      </p:sp>
      <p:sp>
        <p:nvSpPr>
          <p:cNvPr id="10" name="Rectangle 9"/>
          <p:cNvSpPr/>
          <p:nvPr/>
        </p:nvSpPr>
        <p:spPr>
          <a:xfrm>
            <a:off x="502920" y="2743200"/>
            <a:ext cx="292608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648" y="2852928"/>
            <a:ext cx="270662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Decision gate</a:t>
            </a:r>
          </a:p>
        </p:txBody>
      </p:sp>
      <p:sp>
        <p:nvSpPr>
          <p:cNvPr id="12" name="Rectangle 11"/>
          <p:cNvSpPr/>
          <p:nvPr/>
        </p:nvSpPr>
        <p:spPr>
          <a:xfrm>
            <a:off x="3429000" y="2743200"/>
            <a:ext cx="8229600" cy="438912"/>
          </a:xfrm>
          <a:prstGeom prst="rect">
            <a:avLst/>
          </a:prstGeom>
          <a:solidFill>
            <a:srgbClr val="3654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538728" y="2852928"/>
            <a:ext cx="8010144" cy="274320"/>
          </a:xfrm>
          <a:prstGeom prst="rect">
            <a:avLst/>
          </a:prstGeom>
          <a:noFill/>
        </p:spPr>
        <p:txBody>
          <a:bodyPr wrap="square" lIns="0" tIns="0" bIns="0" rIns="0">
            <a:spAutoFit/>
          </a:bodyPr>
          <a:lstStyle/>
          <a:p>
            <a:pPr>
              <a:spcAft>
                <a:spcPts val="800"/>
              </a:spcAft>
              <a:defRPr sz="1200" b="1">
                <a:solidFill>
                  <a:srgbClr val="F5F0E8"/>
                </a:solidFill>
                <a:latin typeface="Calibri"/>
              </a:defRPr>
            </a:pPr>
            <a:r>
              <a:t>Evidence to obtain</a:t>
            </a:r>
          </a:p>
        </p:txBody>
      </p:sp>
      <p:sp>
        <p:nvSpPr>
          <p:cNvPr id="14" name="Rectangle 13"/>
          <p:cNvSpPr/>
          <p:nvPr/>
        </p:nvSpPr>
        <p:spPr>
          <a:xfrm>
            <a:off x="502920" y="3182112"/>
            <a:ext cx="2926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2648" y="3300984"/>
            <a:ext cx="2706624" cy="338328"/>
          </a:xfrm>
          <a:prstGeom prst="rect">
            <a:avLst/>
          </a:prstGeom>
          <a:noFill/>
        </p:spPr>
        <p:txBody>
          <a:bodyPr wrap="square" lIns="0" tIns="0" bIns="0" rIns="0">
            <a:spAutoFit/>
          </a:bodyPr>
          <a:lstStyle/>
          <a:p>
            <a:pPr>
              <a:spcAft>
                <a:spcPts val="800"/>
              </a:spcAft>
              <a:defRPr sz="1600" b="1">
                <a:solidFill>
                  <a:srgbClr val="283E4C"/>
                </a:solidFill>
                <a:latin typeface="Calibri"/>
              </a:defRPr>
            </a:pPr>
            <a:r>
              <a:t>Lot and title</a:t>
            </a:r>
          </a:p>
        </p:txBody>
      </p:sp>
      <p:sp>
        <p:nvSpPr>
          <p:cNvPr id="16" name="Rectangle 15"/>
          <p:cNvSpPr/>
          <p:nvPr/>
        </p:nvSpPr>
        <p:spPr>
          <a:xfrm>
            <a:off x="3429000" y="3182112"/>
            <a:ext cx="8229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38728" y="3300984"/>
            <a:ext cx="8010144" cy="338328"/>
          </a:xfrm>
          <a:prstGeom prst="rect">
            <a:avLst/>
          </a:prstGeom>
          <a:noFill/>
        </p:spPr>
        <p:txBody>
          <a:bodyPr wrap="square" lIns="0" tIns="0" bIns="0" rIns="0">
            <a:spAutoFit/>
          </a:bodyPr>
          <a:lstStyle/>
          <a:p>
            <a:pPr>
              <a:spcAft>
                <a:spcPts val="800"/>
              </a:spcAft>
              <a:defRPr sz="1600" b="0">
                <a:solidFill>
                  <a:srgbClr val="283E4C"/>
                </a:solidFill>
                <a:latin typeface="Calibri"/>
              </a:defRPr>
            </a:pPr>
            <a:r>
              <a:t>Specific lot/unit identification, title, plat, rights and available inventory.</a:t>
            </a:r>
          </a:p>
        </p:txBody>
      </p:sp>
      <p:sp>
        <p:nvSpPr>
          <p:cNvPr id="18" name="Rectangle 17"/>
          <p:cNvSpPr/>
          <p:nvPr/>
        </p:nvSpPr>
        <p:spPr>
          <a:xfrm>
            <a:off x="502920" y="3639312"/>
            <a:ext cx="29260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12648" y="3758184"/>
            <a:ext cx="2706624" cy="338328"/>
          </a:xfrm>
          <a:prstGeom prst="rect">
            <a:avLst/>
          </a:prstGeom>
          <a:noFill/>
        </p:spPr>
        <p:txBody>
          <a:bodyPr wrap="square" lIns="0" tIns="0" bIns="0" rIns="0">
            <a:spAutoFit/>
          </a:bodyPr>
          <a:lstStyle/>
          <a:p>
            <a:pPr>
              <a:spcAft>
                <a:spcPts val="800"/>
              </a:spcAft>
              <a:defRPr sz="1600" b="1">
                <a:solidFill>
                  <a:srgbClr val="283E4C"/>
                </a:solidFill>
                <a:latin typeface="Calibri"/>
              </a:defRPr>
            </a:pPr>
            <a:r>
              <a:t>All-in capital</a:t>
            </a:r>
          </a:p>
        </p:txBody>
      </p:sp>
      <p:sp>
        <p:nvSpPr>
          <p:cNvPr id="20" name="Rectangle 19"/>
          <p:cNvSpPr/>
          <p:nvPr/>
        </p:nvSpPr>
        <p:spPr>
          <a:xfrm>
            <a:off x="3429000" y="3639312"/>
            <a:ext cx="82296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538728" y="3758184"/>
            <a:ext cx="8010144" cy="338328"/>
          </a:xfrm>
          <a:prstGeom prst="rect">
            <a:avLst/>
          </a:prstGeom>
          <a:noFill/>
        </p:spPr>
        <p:txBody>
          <a:bodyPr wrap="square" lIns="0" tIns="0" bIns="0" rIns="0">
            <a:spAutoFit/>
          </a:bodyPr>
          <a:lstStyle/>
          <a:p>
            <a:pPr>
              <a:spcAft>
                <a:spcPts val="800"/>
              </a:spcAft>
              <a:defRPr sz="1600" b="0">
                <a:solidFill>
                  <a:srgbClr val="283E4C"/>
                </a:solidFill>
                <a:latin typeface="Calibri"/>
              </a:defRPr>
            </a:pPr>
            <a:r>
              <a:t>Itemized purchase/build quote, fees, reserves and debt term sheet.</a:t>
            </a:r>
          </a:p>
        </p:txBody>
      </p:sp>
      <p:sp>
        <p:nvSpPr>
          <p:cNvPr id="22" name="Rectangle 21"/>
          <p:cNvSpPr/>
          <p:nvPr/>
        </p:nvSpPr>
        <p:spPr>
          <a:xfrm>
            <a:off x="502920" y="4096512"/>
            <a:ext cx="2926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12648" y="4215384"/>
            <a:ext cx="2706624" cy="338328"/>
          </a:xfrm>
          <a:prstGeom prst="rect">
            <a:avLst/>
          </a:prstGeom>
          <a:noFill/>
        </p:spPr>
        <p:txBody>
          <a:bodyPr wrap="square" lIns="0" tIns="0" bIns="0" rIns="0">
            <a:spAutoFit/>
          </a:bodyPr>
          <a:lstStyle/>
          <a:p>
            <a:pPr>
              <a:spcAft>
                <a:spcPts val="800"/>
              </a:spcAft>
              <a:defRPr sz="1600" b="1">
                <a:solidFill>
                  <a:srgbClr val="283E4C"/>
                </a:solidFill>
                <a:latin typeface="Calibri"/>
              </a:defRPr>
            </a:pPr>
            <a:r>
              <a:t>Operating case</a:t>
            </a:r>
          </a:p>
        </p:txBody>
      </p:sp>
      <p:sp>
        <p:nvSpPr>
          <p:cNvPr id="24" name="Rectangle 23"/>
          <p:cNvSpPr/>
          <p:nvPr/>
        </p:nvSpPr>
        <p:spPr>
          <a:xfrm>
            <a:off x="3429000" y="4096512"/>
            <a:ext cx="8229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538728" y="4215384"/>
            <a:ext cx="8010144" cy="338328"/>
          </a:xfrm>
          <a:prstGeom prst="rect">
            <a:avLst/>
          </a:prstGeom>
          <a:noFill/>
        </p:spPr>
        <p:txBody>
          <a:bodyPr wrap="square" lIns="0" tIns="0" bIns="0" rIns="0">
            <a:spAutoFit/>
          </a:bodyPr>
          <a:lstStyle/>
          <a:p>
            <a:pPr>
              <a:spcAft>
                <a:spcPts val="800"/>
              </a:spcAft>
              <a:defRPr sz="1600" b="0">
                <a:solidFill>
                  <a:srgbClr val="283E4C"/>
                </a:solidFill>
                <a:latin typeface="Calibri"/>
              </a:defRPr>
            </a:pPr>
            <a:r>
              <a:t>Independent rent/occupancy support or an executed operator contract.</a:t>
            </a:r>
          </a:p>
        </p:txBody>
      </p:sp>
      <p:sp>
        <p:nvSpPr>
          <p:cNvPr id="26" name="Rectangle 25"/>
          <p:cNvSpPr/>
          <p:nvPr/>
        </p:nvSpPr>
        <p:spPr>
          <a:xfrm>
            <a:off x="502920" y="4553712"/>
            <a:ext cx="292608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12648" y="4672584"/>
            <a:ext cx="2706624" cy="338328"/>
          </a:xfrm>
          <a:prstGeom prst="rect">
            <a:avLst/>
          </a:prstGeom>
          <a:noFill/>
        </p:spPr>
        <p:txBody>
          <a:bodyPr wrap="square" lIns="0" tIns="0" bIns="0" rIns="0">
            <a:spAutoFit/>
          </a:bodyPr>
          <a:lstStyle/>
          <a:p>
            <a:pPr>
              <a:spcAft>
                <a:spcPts val="800"/>
              </a:spcAft>
              <a:defRPr sz="1600" b="1">
                <a:solidFill>
                  <a:srgbClr val="283E4C"/>
                </a:solidFill>
                <a:latin typeface="Calibri"/>
              </a:defRPr>
            </a:pPr>
            <a:r>
              <a:t>Legal and tax</a:t>
            </a:r>
          </a:p>
        </p:txBody>
      </p:sp>
      <p:sp>
        <p:nvSpPr>
          <p:cNvPr id="28" name="Rectangle 27"/>
          <p:cNvSpPr/>
          <p:nvPr/>
        </p:nvSpPr>
        <p:spPr>
          <a:xfrm>
            <a:off x="3429000" y="4553712"/>
            <a:ext cx="8229600" cy="457200"/>
          </a:xfrm>
          <a:prstGeom prst="rect">
            <a:avLst/>
          </a:prstGeom>
          <a:solidFill>
            <a:srgbClr val="EAE6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538728" y="4672584"/>
            <a:ext cx="8010144" cy="338328"/>
          </a:xfrm>
          <a:prstGeom prst="rect">
            <a:avLst/>
          </a:prstGeom>
          <a:noFill/>
        </p:spPr>
        <p:txBody>
          <a:bodyPr wrap="square" lIns="0" tIns="0" bIns="0" rIns="0">
            <a:spAutoFit/>
          </a:bodyPr>
          <a:lstStyle/>
          <a:p>
            <a:pPr>
              <a:spcAft>
                <a:spcPts val="800"/>
              </a:spcAft>
              <a:defRPr sz="1600" b="0">
                <a:solidFill>
                  <a:srgbClr val="283E4C"/>
                </a:solidFill>
                <a:latin typeface="Calibri"/>
              </a:defRPr>
            </a:pPr>
            <a:r>
              <a:t>Written structure and qualification review, not a marketing assumption.</a:t>
            </a:r>
          </a:p>
        </p:txBody>
      </p:sp>
      <p:sp>
        <p:nvSpPr>
          <p:cNvPr id="30" name="Rectangle 29"/>
          <p:cNvSpPr/>
          <p:nvPr/>
        </p:nvSpPr>
        <p:spPr>
          <a:xfrm>
            <a:off x="502920" y="5010912"/>
            <a:ext cx="292608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12648" y="5129784"/>
            <a:ext cx="2706624" cy="338328"/>
          </a:xfrm>
          <a:prstGeom prst="rect">
            <a:avLst/>
          </a:prstGeom>
          <a:noFill/>
        </p:spPr>
        <p:txBody>
          <a:bodyPr wrap="square" lIns="0" tIns="0" bIns="0" rIns="0">
            <a:spAutoFit/>
          </a:bodyPr>
          <a:lstStyle/>
          <a:p>
            <a:pPr>
              <a:spcAft>
                <a:spcPts val="800"/>
              </a:spcAft>
              <a:defRPr sz="1600" b="1">
                <a:solidFill>
                  <a:srgbClr val="283E4C"/>
                </a:solidFill>
                <a:latin typeface="Calibri"/>
              </a:defRPr>
            </a:pPr>
            <a:r>
              <a:t>Investment terms</a:t>
            </a:r>
          </a:p>
        </p:txBody>
      </p:sp>
      <p:sp>
        <p:nvSpPr>
          <p:cNvPr id="32" name="Rectangle 31"/>
          <p:cNvSpPr/>
          <p:nvPr/>
        </p:nvSpPr>
        <p:spPr>
          <a:xfrm>
            <a:off x="3429000" y="5010912"/>
            <a:ext cx="8229600" cy="4572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538728" y="5129784"/>
            <a:ext cx="8010144" cy="338328"/>
          </a:xfrm>
          <a:prstGeom prst="rect">
            <a:avLst/>
          </a:prstGeom>
          <a:noFill/>
        </p:spPr>
        <p:txBody>
          <a:bodyPr wrap="square" lIns="0" tIns="0" bIns="0" rIns="0">
            <a:spAutoFit/>
          </a:bodyPr>
          <a:lstStyle/>
          <a:p>
            <a:pPr>
              <a:spcAft>
                <a:spcPts val="800"/>
              </a:spcAft>
              <a:defRPr sz="1600" b="0">
                <a:solidFill>
                  <a:srgbClr val="283E4C"/>
                </a:solidFill>
                <a:latin typeface="Calibri"/>
              </a:defRPr>
            </a:pPr>
            <a:r>
              <a:t>Closing conditions, milestones, reporting and exit restrictions.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23C4B"/>
        </a:solidFill>
      </p:bgPr>
    </p:bg>
    <p:spTree>
      <p:nvGrpSpPr>
        <p:cNvPr id="1" name=""/>
        <p:cNvGrpSpPr/>
        <p:nvPr/>
      </p:nvGrpSpPr>
      <p:grpSpPr>
        <a:xfrm>
          <a:off x="0" y="0"/>
          <a:ext cx="0" cy="0"/>
          <a:chOff x="0" y="0"/>
          <a:chExt cx="0" cy="0"/>
        </a:xfrm>
      </p:grpSpPr>
      <p:pic>
        <p:nvPicPr>
          <p:cNvPr id="2" name="Picture 1" descr="idc_horizontal_white.png"/>
          <p:cNvPicPr>
            <a:picLocks noChangeAspect="1"/>
          </p:cNvPicPr>
          <p:nvPr/>
        </p:nvPicPr>
        <p:blipFill>
          <a:blip r:embed="rId8"/>
          <a:stretch>
            <a:fillRect/>
          </a:stretch>
        </p:blipFill>
        <p:spPr>
          <a:xfrm>
            <a:off x="502920" y="203168"/>
            <a:ext cx="1645919" cy="581215"/>
          </a:xfrm>
          <a:prstGeom prst="rect">
            <a:avLst/>
          </a:prstGeom>
        </p:spPr>
      </p:pic>
      <p:sp>
        <p:nvSpPr>
          <p:cNvPr id="3" name="TextBox 2"/>
          <p:cNvSpPr txBox="1"/>
          <p:nvPr/>
        </p:nvSpPr>
        <p:spPr>
          <a:xfrm>
            <a:off x="5120640" y="393192"/>
            <a:ext cx="6583680" cy="274320"/>
          </a:xfrm>
          <a:prstGeom prst="rect">
            <a:avLst/>
          </a:prstGeom>
          <a:noFill/>
        </p:spPr>
        <p:txBody>
          <a:bodyPr wrap="square" lIns="0" tIns="0" bIns="0" rIns="0">
            <a:spAutoFit/>
          </a:bodyPr>
          <a:lstStyle/>
          <a:p>
            <a:pPr>
              <a:spcAft>
                <a:spcPts val="800"/>
              </a:spcAft>
              <a:defRPr sz="1100" b="0">
                <a:solidFill>
                  <a:srgbClr val="DADDDC"/>
                </a:solidFill>
                <a:latin typeface="Calibri"/>
              </a:defRPr>
            </a:pPr>
            <a:r>
              <a:t>ILLINOIS INVESTOR  /  ONE TO FIVE LOTS &amp; HOMES</a:t>
            </a:r>
          </a:p>
        </p:txBody>
      </p:sp>
      <p:sp>
        <p:nvSpPr>
          <p:cNvPr id="4" name="TextBox 3"/>
          <p:cNvSpPr txBox="1"/>
          <p:nvPr/>
        </p:nvSpPr>
        <p:spPr>
          <a:xfrm>
            <a:off x="502920" y="1170432"/>
            <a:ext cx="11064240" cy="841248"/>
          </a:xfrm>
          <a:prstGeom prst="rect">
            <a:avLst/>
          </a:prstGeom>
          <a:noFill/>
        </p:spPr>
        <p:txBody>
          <a:bodyPr wrap="square" lIns="0" tIns="0" bIns="0" rIns="0">
            <a:spAutoFit/>
          </a:bodyPr>
          <a:lstStyle/>
          <a:p>
            <a:pPr>
              <a:spcAft>
                <a:spcPts val="800"/>
              </a:spcAft>
              <a:defRPr sz="3400" b="0">
                <a:solidFill>
                  <a:srgbClr val="F5F0E8"/>
                </a:solidFill>
                <a:latin typeface="Georgia"/>
              </a:defRPr>
            </a:pPr>
            <a:r>
              <a:t>Choose your scale. Confirm your complete basis.</a:t>
            </a:r>
          </a:p>
        </p:txBody>
      </p:sp>
      <p:sp>
        <p:nvSpPr>
          <p:cNvPr id="5" name="TextBox 4"/>
          <p:cNvSpPr txBox="1"/>
          <p:nvPr/>
        </p:nvSpPr>
        <p:spPr>
          <a:xfrm>
            <a:off x="502920" y="2084831"/>
            <a:ext cx="10972800" cy="521207"/>
          </a:xfrm>
          <a:prstGeom prst="rect">
            <a:avLst/>
          </a:prstGeom>
          <a:noFill/>
        </p:spPr>
        <p:txBody>
          <a:bodyPr wrap="square" lIns="0" tIns="0" bIns="0" rIns="0">
            <a:spAutoFit/>
          </a:bodyPr>
          <a:lstStyle/>
          <a:p>
            <a:pPr>
              <a:spcAft>
                <a:spcPts val="800"/>
              </a:spcAft>
              <a:defRPr sz="1600" b="0">
                <a:solidFill>
                  <a:srgbClr val="DADDDC"/>
                </a:solidFill>
                <a:latin typeface="Calibri"/>
              </a:defRPr>
            </a:pPr>
            <a:r>
              <a:t>Illinois Investor | One to five lots &amp; homes</a:t>
            </a:r>
          </a:p>
        </p:txBody>
      </p:sp>
      <p:sp>
        <p:nvSpPr>
          <p:cNvPr id="6" name="TextBox 5"/>
          <p:cNvSpPr txBox="1"/>
          <p:nvPr/>
        </p:nvSpPr>
        <p:spPr>
          <a:xfrm>
            <a:off x="502920" y="6016752"/>
            <a:ext cx="11064240" cy="219456"/>
          </a:xfrm>
          <a:prstGeom prst="rect">
            <a:avLst/>
          </a:prstGeom>
          <a:noFill/>
        </p:spPr>
        <p:txBody>
          <a:bodyPr wrap="square" lIns="0" tIns="0" bIns="0" rIns="0">
            <a:spAutoFit/>
          </a:bodyPr>
          <a:lstStyle/>
          <a:p>
            <a:pPr>
              <a:spcAft>
                <a:spcPts val="800"/>
              </a:spcAft>
              <a:defRPr sz="1000" b="0">
                <a:solidFill>
                  <a:srgbClr val="DADDDC"/>
                </a:solidFill>
                <a:latin typeface="Calibri"/>
              </a:defRPr>
            </a:pPr>
            <a:r>
              <a:t>Sponsor planning assumptions. Subject to availability, title, approvals and definitive agreements.</a:t>
            </a:r>
          </a:p>
        </p:txBody>
      </p:sp>
      <p:sp>
        <p:nvSpPr>
          <p:cNvPr id="7" name="Rectangle 6"/>
          <p:cNvSpPr/>
          <p:nvPr/>
        </p:nvSpPr>
        <p:spPr>
          <a:xfrm>
            <a:off x="365760" y="6254496"/>
            <a:ext cx="11430000" cy="530352"/>
          </a:xfrm>
          <a:prstGeom prst="rect">
            <a:avLst/>
          </a:prstGeom>
          <a:solidFill>
            <a:srgbClr val="F5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309360"/>
            <a:ext cx="10972800" cy="210312"/>
          </a:xfrm>
          <a:prstGeom prst="rect">
            <a:avLst/>
          </a:prstGeom>
          <a:noFill/>
        </p:spPr>
        <p:txBody>
          <a:bodyPr wrap="square" lIns="0" tIns="0" bIns="0" rIns="0">
            <a:spAutoFit/>
          </a:bodyPr>
          <a:lstStyle/>
          <a:p>
            <a:pPr>
              <a:spcAft>
                <a:spcPts val="800"/>
              </a:spcAft>
              <a:defRPr sz="1000" b="0">
                <a:solidFill>
                  <a:srgbClr val="647079"/>
                </a:solidFill>
                <a:latin typeface="Calibri"/>
              </a:defRPr>
            </a:pPr>
            <a:r>
              <a:rPr>
                <a:hlinkClick r:id="rId6"/>
              </a:rPr>
              <a:t>Source: Lot Pricing Worksheet!A2:P12</a:t>
            </a:r>
          </a:p>
        </p:txBody>
      </p:sp>
      <p:sp>
        <p:nvSpPr>
          <p:cNvPr id="9" name="TextBox 8"/>
          <p:cNvSpPr txBox="1"/>
          <p:nvPr/>
        </p:nvSpPr>
        <p:spPr>
          <a:xfrm>
            <a:off x="502920" y="6547104"/>
            <a:ext cx="10789920" cy="182880"/>
          </a:xfrm>
          <a:prstGeom prst="rect">
            <a:avLst/>
          </a:prstGeom>
          <a:noFill/>
        </p:spPr>
        <p:txBody>
          <a:bodyPr wrap="square" lIns="0" tIns="0" bIns="0" rIns="0">
            <a:spAutoFit/>
          </a:bodyPr>
          <a:lstStyle/>
          <a:p>
            <a:pPr>
              <a:spcAft>
                <a:spcPts val="800"/>
              </a:spcAft>
              <a:defRPr sz="900" b="0">
                <a:solidFill>
                  <a:srgbClr val="647079"/>
                </a:solidFill>
                <a:latin typeface="Calibri"/>
              </a:defRPr>
            </a:pPr>
            <a:r>
              <a:rPr>
                <a:hlinkClick r:id="rId6"/>
              </a:rPr>
              <a:t>https://indianadunesclub.pplx.app/downloads/Indiana-Dunes-Club-Financials-and-Proforma.xlsx</a:t>
            </a:r>
          </a:p>
        </p:txBody>
      </p:sp>
      <p:sp>
        <p:nvSpPr>
          <p:cNvPr id="10" name="TextBox 9"/>
          <p:cNvSpPr txBox="1"/>
          <p:nvPr/>
        </p:nvSpPr>
        <p:spPr>
          <a:xfrm>
            <a:off x="11137392" y="6510528"/>
            <a:ext cx="566928" cy="228600"/>
          </a:xfrm>
          <a:prstGeom prst="rect">
            <a:avLst/>
          </a:prstGeom>
          <a:noFill/>
        </p:spPr>
        <p:txBody>
          <a:bodyPr wrap="square" lIns="0" tIns="0" bIns="0" rIns="0">
            <a:spAutoFit/>
          </a:bodyPr>
          <a:lstStyle/>
          <a:p>
            <a:pPr>
              <a:spcAft>
                <a:spcPts val="800"/>
              </a:spcAft>
              <a:defRPr sz="1000" b="0">
                <a:solidFill>
                  <a:srgbClr val="647079"/>
                </a:solidFill>
                <a:latin typeface="Calibri"/>
              </a:defRPr>
            </a:pPr>
            <a:r>
              <a:t>14 / 14</a:t>
            </a:r>
          </a:p>
        </p:txBody>
      </p:sp>
      <p:sp>
        <p:nvSpPr>
          <p:cNvPr id="11" name="TextBox 10"/>
          <p:cNvSpPr txBox="1"/>
          <p:nvPr/>
        </p:nvSpPr>
        <p:spPr>
          <a:xfrm>
            <a:off x="502920" y="2743200"/>
            <a:ext cx="5212080" cy="429768"/>
          </a:xfrm>
          <a:prstGeom prst="rect">
            <a:avLst/>
          </a:prstGeom>
          <a:noFill/>
        </p:spPr>
        <p:txBody>
          <a:bodyPr wrap="square" lIns="0" tIns="0" bIns="0" rIns="0">
            <a:spAutoFit/>
          </a:bodyPr>
          <a:lstStyle/>
          <a:p>
            <a:pPr>
              <a:spcAft>
                <a:spcPts val="800"/>
              </a:spcAft>
              <a:defRPr sz="2300" b="0">
                <a:solidFill>
                  <a:srgbClr val="F5F0E8"/>
                </a:solidFill>
                <a:latin typeface="Georgia"/>
              </a:defRPr>
            </a:pPr>
            <a:r>
              <a:t>Entry-price mix</a:t>
            </a:r>
          </a:p>
        </p:txBody>
      </p:sp>
      <p:sp>
        <p:nvSpPr>
          <p:cNvPr id="12" name="TextBox 11"/>
          <p:cNvSpPr txBox="1"/>
          <p:nvPr/>
        </p:nvSpPr>
        <p:spPr>
          <a:xfrm>
            <a:off x="502920" y="3355848"/>
            <a:ext cx="5577840" cy="685800"/>
          </a:xfrm>
          <a:prstGeom prst="rect">
            <a:avLst/>
          </a:prstGeom>
          <a:noFill/>
        </p:spPr>
        <p:txBody>
          <a:bodyPr wrap="square" lIns="0" tIns="0" bIns="0" rIns="0">
            <a:spAutoFit/>
          </a:bodyPr>
          <a:lstStyle/>
          <a:p>
            <a:pPr>
              <a:spcAft>
                <a:spcPts val="800"/>
              </a:spcAft>
              <a:defRPr sz="3300" b="0">
                <a:solidFill>
                  <a:srgbClr val="F5F0E8"/>
                </a:solidFill>
                <a:latin typeface="Georgia"/>
              </a:defRPr>
            </a:pPr>
            <a:r>
              <a:t>$635,000 to $3,365,000</a:t>
            </a:r>
          </a:p>
        </p:txBody>
      </p:sp>
      <p:sp>
        <p:nvSpPr>
          <p:cNvPr id="13" name="TextBox 12"/>
          <p:cNvSpPr txBox="1"/>
          <p:nvPr/>
        </p:nvSpPr>
        <p:spPr>
          <a:xfrm>
            <a:off x="502920" y="4297680"/>
            <a:ext cx="5212080" cy="914400"/>
          </a:xfrm>
          <a:prstGeom prst="rect">
            <a:avLst/>
          </a:prstGeom>
          <a:noFill/>
        </p:spPr>
        <p:txBody>
          <a:bodyPr wrap="square" lIns="0" tIns="0" bIns="0" rIns="0">
            <a:spAutoFit/>
          </a:bodyPr>
          <a:lstStyle/>
          <a:p>
            <a:pPr>
              <a:spcAft>
                <a:spcPts val="800"/>
              </a:spcAft>
              <a:defRPr sz="1800" b="0">
                <a:solidFill>
                  <a:srgbClr val="F5F0E8"/>
                </a:solidFill>
                <a:latin typeface="Calibri"/>
              </a:defRPr>
            </a:pPr>
            <a:r>
              <a:t>One Treehouse through four Treehouses plus one Court Home. Base land + construction only.</a:t>
            </a:r>
          </a:p>
        </p:txBody>
      </p:sp>
      <p:sp>
        <p:nvSpPr>
          <p:cNvPr id="14" name="TextBox 13"/>
          <p:cNvSpPr txBox="1"/>
          <p:nvPr/>
        </p:nvSpPr>
        <p:spPr>
          <a:xfrm>
            <a:off x="6446520" y="2743200"/>
            <a:ext cx="5120640" cy="429768"/>
          </a:xfrm>
          <a:prstGeom prst="rect">
            <a:avLst/>
          </a:prstGeom>
          <a:noFill/>
        </p:spPr>
        <p:txBody>
          <a:bodyPr wrap="square" lIns="0" tIns="0" bIns="0" rIns="0">
            <a:spAutoFit/>
          </a:bodyPr>
          <a:lstStyle/>
          <a:p>
            <a:pPr>
              <a:spcAft>
                <a:spcPts val="800"/>
              </a:spcAft>
              <a:defRPr sz="2300" b="0">
                <a:solidFill>
                  <a:srgbClr val="F5F0E8"/>
                </a:solidFill>
                <a:latin typeface="Georgia"/>
              </a:defRPr>
            </a:pPr>
            <a:r>
              <a:t>Like-for-like Court Homes</a:t>
            </a:r>
          </a:p>
        </p:txBody>
      </p:sp>
      <p:sp>
        <p:nvSpPr>
          <p:cNvPr id="15" name="TextBox 14"/>
          <p:cNvSpPr txBox="1"/>
          <p:nvPr/>
        </p:nvSpPr>
        <p:spPr>
          <a:xfrm>
            <a:off x="6446520" y="3355848"/>
            <a:ext cx="5212080" cy="685800"/>
          </a:xfrm>
          <a:prstGeom prst="rect">
            <a:avLst/>
          </a:prstGeom>
          <a:noFill/>
        </p:spPr>
        <p:txBody>
          <a:bodyPr wrap="square" lIns="0" tIns="0" bIns="0" rIns="0">
            <a:spAutoFit/>
          </a:bodyPr>
          <a:lstStyle/>
          <a:p>
            <a:pPr>
              <a:spcAft>
                <a:spcPts val="800"/>
              </a:spcAft>
              <a:defRPr sz="3300" b="0">
                <a:solidFill>
                  <a:srgbClr val="F5F0E8"/>
                </a:solidFill>
                <a:latin typeface="Georgia"/>
              </a:defRPr>
            </a:pPr>
            <a:r>
              <a:t>$825,000 to $4,125,000</a:t>
            </a:r>
          </a:p>
        </p:txBody>
      </p:sp>
      <p:sp>
        <p:nvSpPr>
          <p:cNvPr id="16" name="TextBox 15"/>
          <p:cNvSpPr txBox="1"/>
          <p:nvPr/>
        </p:nvSpPr>
        <p:spPr>
          <a:xfrm>
            <a:off x="6446520" y="4297680"/>
            <a:ext cx="5120640" cy="914400"/>
          </a:xfrm>
          <a:prstGeom prst="rect">
            <a:avLst/>
          </a:prstGeom>
          <a:noFill/>
        </p:spPr>
        <p:txBody>
          <a:bodyPr wrap="square" lIns="0" tIns="0" bIns="0" rIns="0">
            <a:spAutoFit/>
          </a:bodyPr>
          <a:lstStyle/>
          <a:p>
            <a:pPr>
              <a:spcAft>
                <a:spcPts val="800"/>
              </a:spcAft>
              <a:defRPr sz="1800" b="0">
                <a:solidFill>
                  <a:srgbClr val="F5F0E8"/>
                </a:solidFill>
                <a:latin typeface="Calibri"/>
              </a:defRPr>
            </a:pPr>
            <a:r>
              <a:t>One through five Court Homes. Add confirmed costs and reserves before sizing the investment.</a:t>
            </a:r>
          </a:p>
        </p:txBody>
      </p:sp>
      <p:sp>
        <p:nvSpPr>
          <p:cNvPr id="17" name="TextBox 16"/>
          <p:cNvSpPr txBox="1"/>
          <p:nvPr/>
        </p:nvSpPr>
        <p:spPr>
          <a:xfrm>
            <a:off x="502920" y="5532120"/>
            <a:ext cx="10972800" cy="310896"/>
          </a:xfrm>
          <a:prstGeom prst="rect">
            <a:avLst/>
          </a:prstGeom>
          <a:noFill/>
        </p:spPr>
        <p:txBody>
          <a:bodyPr wrap="square" lIns="0" tIns="0" bIns="0" rIns="0">
            <a:spAutoFit/>
          </a:bodyPr>
          <a:lstStyle/>
          <a:p>
            <a:pPr>
              <a:spcAft>
                <a:spcPts val="800"/>
              </a:spcAft>
              <a:defRPr sz="1600" b="0">
                <a:solidFill>
                  <a:srgbClr val="F5F0E8"/>
                </a:solidFill>
                <a:latin typeface="Calibri"/>
              </a:defRPr>
            </a:pPr>
            <a:r>
              <a:t>Next step: select the quantity and product mix; request a written all-in proposal and adviser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Duneswalk Development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Indiana Dunes Club | Illinois Investor Deck | 88-Site Reconciliation</dc:title>
  <dc:subject>Two 88-site sellout scenarios; original development budgets preserved; investor economics distinguished from horizontal cash flow</dc:subject>
  <dc:creator>Perplexity Computer</dc:creator>
  <cp:lastModifiedBy>Perplexity Computer</cp:lastModifiedBy>
  <cp:revision>1</cp:revision>
  <dcterms:created xsi:type="dcterms:W3CDTF">2026-09-08T04:01:57Z</dcterms:created>
  <dcterms:modified xsi:type="dcterms:W3CDTF">2026-09-08T04:01:57Z</dcterms:modified>
</cp:coreProperties>
</file>